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71" r:id="rId9"/>
    <p:sldId id="272" r:id="rId10"/>
    <p:sldId id="261" r:id="rId11"/>
    <p:sldId id="273" r:id="rId12"/>
    <p:sldId id="262" r:id="rId13"/>
    <p:sldId id="289" r:id="rId14"/>
    <p:sldId id="290" r:id="rId15"/>
    <p:sldId id="291" r:id="rId16"/>
    <p:sldId id="293" r:id="rId17"/>
    <p:sldId id="292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263" r:id="rId29"/>
    <p:sldId id="274" r:id="rId30"/>
    <p:sldId id="275" r:id="rId31"/>
    <p:sldId id="276" r:id="rId32"/>
    <p:sldId id="283" r:id="rId33"/>
    <p:sldId id="284" r:id="rId34"/>
    <p:sldId id="285" r:id="rId35"/>
    <p:sldId id="264" r:id="rId36"/>
    <p:sldId id="287" r:id="rId37"/>
    <p:sldId id="288" r:id="rId38"/>
    <p:sldId id="265" r:id="rId39"/>
    <p:sldId id="286" r:id="rId40"/>
    <p:sldId id="266" r:id="rId41"/>
    <p:sldId id="267" r:id="rId42"/>
    <p:sldId id="30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우혁 진" initials="우진" lastIdx="2" clrIdx="0">
    <p:extLst>
      <p:ext uri="{19B8F6BF-5375-455C-9EA6-DF929625EA0E}">
        <p15:presenceInfo xmlns:p15="http://schemas.microsoft.com/office/powerpoint/2012/main" userId="b645f6037fc0e7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47" d="100"/>
          <a:sy n="47" d="100"/>
        </p:scale>
        <p:origin x="53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62380-D8B2-4269-A664-DC4A60445A3F}" type="datetimeFigureOut">
              <a:rPr lang="ko-KR" altLang="en-US" smtClean="0"/>
              <a:t>2025-06-18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E71EA-1A4B-4F24-9EC7-FE9D69F58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0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05C9A-D68A-9E4F-6408-2634DA2D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D01CF-B806-B633-8006-F8C55B22D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DE34B-D20D-CBCA-BD03-6B2547B5C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3348B-B986-A461-E780-FF65051652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D8D7-BAD8-F92D-E56B-BD0FAAA4B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899E58-6F0A-0B9C-4EF1-A33F1D18C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644A0-4A8B-FEC4-A566-71B21DA2A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A665E-1EB1-590F-374B-9094F184AB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31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4E52F-4580-A21C-7D8A-E686AF300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B0DCD1-81D4-2360-D501-49C574E1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3DC96-F7F3-2467-D00D-8AFF695A7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122A3-0BD7-1018-C3B7-937BC939F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31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6/18/2025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1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Jinnuu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FC3D5-1537-8134-ADBB-DAF514884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5430" y="1899455"/>
            <a:ext cx="5518066" cy="226855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E 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</a:rPr>
              <a:t>mpowering</a:t>
            </a:r>
            <a:br>
              <a:rPr lang="en-US" altLang="ko-KR" dirty="0"/>
            </a:br>
            <a:r>
              <a:rPr lang="en-US" altLang="ko-KR" dirty="0"/>
              <a:t>L 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</a:rPr>
              <a:t>ives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 for</a:t>
            </a:r>
            <a:br>
              <a:rPr lang="en-US" altLang="ko-KR" dirty="0"/>
            </a:br>
            <a:r>
              <a:rPr lang="en-US" altLang="ko-KR" dirty="0"/>
              <a:t>S 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</a:rPr>
              <a:t>enior</a:t>
            </a:r>
            <a:br>
              <a:rPr lang="en-US" altLang="ko-KR" dirty="0"/>
            </a:br>
            <a:r>
              <a:rPr lang="en-US" altLang="ko-KR" dirty="0"/>
              <a:t>A </a:t>
            </a:r>
            <a:r>
              <a:rPr lang="en-US" altLang="ko-KR" dirty="0" err="1">
                <a:solidFill>
                  <a:schemeClr val="tx1">
                    <a:lumMod val="50000"/>
                  </a:schemeClr>
                </a:solidFill>
              </a:rPr>
              <a:t>ctivity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F23561-335B-CD59-84B3-4F883012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05" y="1372508"/>
            <a:ext cx="695422" cy="638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959EC8-FBDD-F66C-BE09-7072EC8D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21" y="3200368"/>
            <a:ext cx="581106" cy="457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A2C801-675E-8D09-5233-A7BB7B68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609081">
            <a:off x="6519125" y="4828419"/>
            <a:ext cx="695422" cy="638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6E3F28-7561-470D-4539-B994B133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39684" y="4818649"/>
            <a:ext cx="695422" cy="638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32D927-2C86-2252-1CBA-BE0741F1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19125" y="1372508"/>
            <a:ext cx="695422" cy="6382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14619A-2CEB-250F-F61B-A558ADAC1DAB}"/>
              </a:ext>
            </a:extLst>
          </p:cNvPr>
          <p:cNvSpPr txBox="1"/>
          <p:nvPr/>
        </p:nvSpPr>
        <p:spPr>
          <a:xfrm>
            <a:off x="9293629" y="4347945"/>
            <a:ext cx="1402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팀장 </a:t>
            </a:r>
            <a:r>
              <a:rPr lang="ko-KR" alt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정강훈</a:t>
            </a:r>
            <a:endParaRPr lang="en-US" altLang="ko-K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팀원 진우혁</a:t>
            </a:r>
          </a:p>
        </p:txBody>
      </p:sp>
    </p:spTree>
    <p:extLst>
      <p:ext uri="{BB962C8B-B14F-4D97-AF65-F5344CB8AC3E}">
        <p14:creationId xmlns:p14="http://schemas.microsoft.com/office/powerpoint/2010/main" val="167868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537B-4FE3-F7CE-BE4B-74EA12EB7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A45BAD-8F2B-8532-5886-9C48E63C105B}"/>
              </a:ext>
            </a:extLst>
          </p:cNvPr>
          <p:cNvSpPr/>
          <p:nvPr/>
        </p:nvSpPr>
        <p:spPr>
          <a:xfrm>
            <a:off x="3396579" y="1593438"/>
            <a:ext cx="6164110" cy="337210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58AA58-31C3-2AA8-93B6-263DC2C5F93F}"/>
              </a:ext>
            </a:extLst>
          </p:cNvPr>
          <p:cNvSpPr/>
          <p:nvPr/>
        </p:nvSpPr>
        <p:spPr>
          <a:xfrm>
            <a:off x="3228841" y="1436324"/>
            <a:ext cx="6164110" cy="337210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6D2076C-B127-6CF1-65AC-684DD5D69B10}"/>
              </a:ext>
            </a:extLst>
          </p:cNvPr>
          <p:cNvSpPr/>
          <p:nvPr/>
        </p:nvSpPr>
        <p:spPr>
          <a:xfrm>
            <a:off x="4816696" y="3007240"/>
            <a:ext cx="2958822" cy="23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</a:t>
            </a:r>
            <a:r>
              <a:rPr lang="ko-KR" altLang="en-US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구성도</a:t>
            </a:r>
            <a:endParaRPr lang="en-US" sz="3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그래픽 4" descr="야자나무">
            <a:extLst>
              <a:ext uri="{FF2B5EF4-FFF2-40B4-BE49-F238E27FC236}">
                <a16:creationId xmlns:a16="http://schemas.microsoft.com/office/drawing/2014/main" id="{CDE9D225-883B-8BC3-9F46-378FB991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78" y="3122374"/>
            <a:ext cx="3067266" cy="30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6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A8FEF-7AD9-B635-8B83-949F27E8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DAD9C63D-CBF4-8129-7441-ED404227BAEA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구성도</a:t>
            </a:r>
            <a:endParaRPr lang="en-US" sz="44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2F046-BAB9-13B1-A38A-BF65F7F5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37" y="1317473"/>
            <a:ext cx="8184134" cy="50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59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AB78-1BD4-C38E-7AFC-8B84D5BD4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6BD856D-FE6B-5F20-1662-CF50E10CEB31}"/>
              </a:ext>
            </a:extLst>
          </p:cNvPr>
          <p:cNvSpPr/>
          <p:nvPr/>
        </p:nvSpPr>
        <p:spPr>
          <a:xfrm>
            <a:off x="3396579" y="1593438"/>
            <a:ext cx="6164110" cy="337210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DBD00FA-F9B9-BC6F-3789-AAAA679DF521}"/>
              </a:ext>
            </a:extLst>
          </p:cNvPr>
          <p:cNvSpPr/>
          <p:nvPr/>
        </p:nvSpPr>
        <p:spPr>
          <a:xfrm>
            <a:off x="3228841" y="1436324"/>
            <a:ext cx="6164110" cy="337210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1B256E2-3783-9791-3F75-2039F94C0996}"/>
              </a:ext>
            </a:extLst>
          </p:cNvPr>
          <p:cNvSpPr/>
          <p:nvPr/>
        </p:nvSpPr>
        <p:spPr>
          <a:xfrm>
            <a:off x="4984434" y="3062634"/>
            <a:ext cx="2958822" cy="23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</a:t>
            </a:r>
            <a:r>
              <a:rPr lang="ko-KR" altLang="en-US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3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그래픽 4" descr="야자나무">
            <a:extLst>
              <a:ext uri="{FF2B5EF4-FFF2-40B4-BE49-F238E27FC236}">
                <a16:creationId xmlns:a16="http://schemas.microsoft.com/office/drawing/2014/main" id="{1BF8AED3-A225-6BC1-1825-B8815E3FE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78" y="3122374"/>
            <a:ext cx="3067266" cy="30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7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7C0FDE-B84B-9FB3-D4EF-FCD406A6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63" y="1085850"/>
            <a:ext cx="9912742" cy="56387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45D8A1F-A2D6-4287-AC8F-09074A842D70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CA7529-8B30-419A-6DF2-DF97DDA76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63" y="1085850"/>
            <a:ext cx="9883188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69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89786-859B-E23D-F235-48BECC66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9EDA644-3B37-59EB-F373-D77EB9739301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7B49F2-BDFE-88AE-E6EB-BB511721C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833747-357A-3DE6-E40C-FE30E1011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1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DF142-32F0-36B1-D9E0-C8E4DC43F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2E9A6F9-1FA9-2544-3558-2AA5EF9296CB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A01915-2DB2-C01C-4C4C-80326A0C5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60E069-E666-4FB0-15D6-EB4A5ABC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77026"/>
            <a:ext cx="9937788" cy="5631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92145B-27CF-D483-AF13-050F7C2C4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594" y="1077026"/>
            <a:ext cx="9937788" cy="557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10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F31C6-EB6D-E80B-CDAE-317291041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AA3EFF3-9316-FE07-93B2-75A5AB78FDA1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2898BE-EE80-E418-2317-B89F45A14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58060"/>
            <a:ext cx="9955202" cy="5631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E17849-2A34-3856-F10A-B70218D8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90257"/>
            <a:ext cx="9955202" cy="556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F2E41-0221-F092-D60B-0545F168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8E4FD7A-2B42-26F7-68B0-F7C3D19AE482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6356DD-C626-176B-F241-D5972DC3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B79423-42C8-AF86-913E-60CA6158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77026"/>
            <a:ext cx="9937788" cy="5631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D49598-BAFD-F861-187A-F847849C3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594" y="1058060"/>
            <a:ext cx="9937788" cy="568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72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DAC5-1707-79E6-E800-D4555849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5D9682C-1A94-2371-BBD2-F0BA86B03333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B62C5-F533-BD28-3E4F-ED78D2D2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431E3-2A56-95A5-1E85-27C37B05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44369"/>
            <a:ext cx="9937788" cy="56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D059-6B00-C12A-B763-5008B5BAC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2DD7D08-8226-8D69-786E-3BF406436EAE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6AEE94-6065-28D8-7927-28D420C2B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10325B-417B-19CF-7AF3-B1B1B08C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26" y="1077027"/>
            <a:ext cx="9901356" cy="56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2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6285379-2BAE-3AE8-9A04-F92D2C151C57}"/>
              </a:ext>
            </a:extLst>
          </p:cNvPr>
          <p:cNvSpPr/>
          <p:nvPr/>
        </p:nvSpPr>
        <p:spPr>
          <a:xfrm>
            <a:off x="5040305" y="457707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6AB8CBA-8FA8-0FF1-5A31-2F51234DB8D3}"/>
              </a:ext>
            </a:extLst>
          </p:cNvPr>
          <p:cNvSpPr/>
          <p:nvPr/>
        </p:nvSpPr>
        <p:spPr>
          <a:xfrm>
            <a:off x="5040305" y="1653671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EEA7314-A4E0-15E9-4CF8-59FCEDF893CC}"/>
              </a:ext>
            </a:extLst>
          </p:cNvPr>
          <p:cNvSpPr/>
          <p:nvPr/>
        </p:nvSpPr>
        <p:spPr>
          <a:xfrm>
            <a:off x="5049733" y="2863446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320F473-8BC8-F0F9-3B50-5903702F9C48}"/>
              </a:ext>
            </a:extLst>
          </p:cNvPr>
          <p:cNvSpPr/>
          <p:nvPr/>
        </p:nvSpPr>
        <p:spPr>
          <a:xfrm>
            <a:off x="5049733" y="4050094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99D164-C5D8-F41C-5168-4739D6BF5F31}"/>
              </a:ext>
            </a:extLst>
          </p:cNvPr>
          <p:cNvSpPr/>
          <p:nvPr/>
        </p:nvSpPr>
        <p:spPr>
          <a:xfrm>
            <a:off x="5049733" y="5246218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B5CF5D0-0AE9-7572-6CEB-DD7B1A316357}"/>
              </a:ext>
            </a:extLst>
          </p:cNvPr>
          <p:cNvSpPr/>
          <p:nvPr/>
        </p:nvSpPr>
        <p:spPr>
          <a:xfrm>
            <a:off x="4872567" y="300593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E7F9C16-18E9-EFF0-8DC7-088358AC2765}"/>
              </a:ext>
            </a:extLst>
          </p:cNvPr>
          <p:cNvSpPr/>
          <p:nvPr/>
        </p:nvSpPr>
        <p:spPr>
          <a:xfrm>
            <a:off x="4889476" y="1461992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1A3D50F-E72A-09D0-6C81-A0C02730A734}"/>
              </a:ext>
            </a:extLst>
          </p:cNvPr>
          <p:cNvSpPr/>
          <p:nvPr/>
        </p:nvSpPr>
        <p:spPr>
          <a:xfrm>
            <a:off x="4889476" y="2665482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3E6B326-B104-9083-F580-CFFD0EF650D7}"/>
              </a:ext>
            </a:extLst>
          </p:cNvPr>
          <p:cNvSpPr/>
          <p:nvPr/>
        </p:nvSpPr>
        <p:spPr>
          <a:xfrm>
            <a:off x="4889476" y="3860272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904589-D139-789C-029E-9CEA529C24A3}"/>
              </a:ext>
            </a:extLst>
          </p:cNvPr>
          <p:cNvSpPr/>
          <p:nvPr/>
        </p:nvSpPr>
        <p:spPr>
          <a:xfrm>
            <a:off x="4898904" y="5056396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1B4228AB-CBE6-6D04-9A44-886EFFA76EC6}"/>
              </a:ext>
            </a:extLst>
          </p:cNvPr>
          <p:cNvSpPr/>
          <p:nvPr/>
        </p:nvSpPr>
        <p:spPr>
          <a:xfrm>
            <a:off x="6158576" y="5630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</a:t>
            </a:r>
            <a:r>
              <a:rPr lang="ko-KR" alt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구성도 및 업무분장</a:t>
            </a:r>
            <a:endParaRPr lang="en-US" sz="2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159EACDA-7633-34DB-8E7B-EDBEDBC39B46}"/>
              </a:ext>
            </a:extLst>
          </p:cNvPr>
          <p:cNvSpPr/>
          <p:nvPr/>
        </p:nvSpPr>
        <p:spPr>
          <a:xfrm>
            <a:off x="6177429" y="17254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</a:t>
            </a:r>
            <a:r>
              <a:rPr lang="ko-KR" alt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수행 미션 정의 및 목표</a:t>
            </a:r>
            <a:endParaRPr lang="en-US" sz="2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3EB6FE7D-D484-EFCA-8C7D-003F49A732F4}"/>
              </a:ext>
            </a:extLst>
          </p:cNvPr>
          <p:cNvSpPr/>
          <p:nvPr/>
        </p:nvSpPr>
        <p:spPr>
          <a:xfrm>
            <a:off x="6177430" y="28908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</a:t>
            </a:r>
            <a:r>
              <a:rPr lang="ko-KR" alt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구성도</a:t>
            </a:r>
            <a:endParaRPr lang="en-US" sz="2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B943B5C4-DE55-FABF-A56D-8D9FDAD5BCB6}"/>
              </a:ext>
            </a:extLst>
          </p:cNvPr>
          <p:cNvSpPr/>
          <p:nvPr/>
        </p:nvSpPr>
        <p:spPr>
          <a:xfrm>
            <a:off x="6177430" y="41107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altLang="ko-KR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</a:t>
            </a:r>
            <a:r>
              <a:rPr lang="ko-KR" alt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altLang="ko-KR" sz="2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3AF212D2-4774-F028-5CA6-4985E8BB4176}"/>
              </a:ext>
            </a:extLst>
          </p:cNvPr>
          <p:cNvSpPr/>
          <p:nvPr/>
        </p:nvSpPr>
        <p:spPr>
          <a:xfrm>
            <a:off x="6186858" y="52330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 </a:t>
            </a:r>
            <a:r>
              <a:rPr lang="ko-KR" alt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스크럼 활동 현황</a:t>
            </a:r>
            <a:endParaRPr lang="en-US" sz="2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6" name="그래픽 45" descr="야자나무">
            <a:extLst>
              <a:ext uri="{FF2B5EF4-FFF2-40B4-BE49-F238E27FC236}">
                <a16:creationId xmlns:a16="http://schemas.microsoft.com/office/drawing/2014/main" id="{3A70A1E9-B60A-006B-F990-872931C21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3425" y="1604974"/>
            <a:ext cx="4271554" cy="4271554"/>
          </a:xfrm>
          <a:prstGeom prst="rect">
            <a:avLst/>
          </a:prstGeom>
        </p:spPr>
      </p:pic>
      <p:pic>
        <p:nvPicPr>
          <p:cNvPr id="47" name="그래픽 46" descr="야자나무">
            <a:extLst>
              <a:ext uri="{FF2B5EF4-FFF2-40B4-BE49-F238E27FC236}">
                <a16:creationId xmlns:a16="http://schemas.microsoft.com/office/drawing/2014/main" id="{13D2B89F-58FB-590D-DB7A-871D61D17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639" y="2029571"/>
            <a:ext cx="4271554" cy="4271554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68DF41E-3B29-2F13-B763-53CBF553A834}"/>
              </a:ext>
            </a:extLst>
          </p:cNvPr>
          <p:cNvSpPr/>
          <p:nvPr/>
        </p:nvSpPr>
        <p:spPr>
          <a:xfrm>
            <a:off x="1496915" y="1806747"/>
            <a:ext cx="2655215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E23D0DF-7421-6224-5A11-8A991DAB64C1}"/>
              </a:ext>
            </a:extLst>
          </p:cNvPr>
          <p:cNvSpPr/>
          <p:nvPr/>
        </p:nvSpPr>
        <p:spPr>
          <a:xfrm>
            <a:off x="1363638" y="1681265"/>
            <a:ext cx="2655215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0">
            <a:extLst>
              <a:ext uri="{FF2B5EF4-FFF2-40B4-BE49-F238E27FC236}">
                <a16:creationId xmlns:a16="http://schemas.microsoft.com/office/drawing/2014/main" id="{199FCFA4-47C2-F91B-13DA-D9889B9E4924}"/>
              </a:ext>
            </a:extLst>
          </p:cNvPr>
          <p:cNvSpPr/>
          <p:nvPr/>
        </p:nvSpPr>
        <p:spPr>
          <a:xfrm>
            <a:off x="2126600" y="1738740"/>
            <a:ext cx="225060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목차</a:t>
            </a:r>
            <a:endParaRPr lang="en-US" sz="4000" b="1" dirty="0">
              <a:solidFill>
                <a:schemeClr val="bg1">
                  <a:lumMod val="95000"/>
                  <a:lumOff val="5000"/>
                </a:schemeClr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397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7C93-5027-6012-0E1A-FF54C0BC6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0D2C932-F755-C65C-EA6D-5A1E27AF9A46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656445-274C-5216-ACE5-1035BCC3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3805A2-FA78-7504-BF75-0AF4265B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77026"/>
            <a:ext cx="9913640" cy="56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69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71E9-3A92-4E45-8E03-367368DA0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F377AEF-868D-077F-4743-D4F789E3BC9B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09AF6C-B6FD-613B-0221-619C8B61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81A80D-B90E-33CE-543E-3F5A81F2A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77026"/>
            <a:ext cx="9937788" cy="56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2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92891-B404-9D34-0A70-86BFD4811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5617603-FC9E-3FEA-9388-FB129AE93297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C74D3B-255B-FB6B-E710-9D58FCE4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5F381C-7525-DE3C-ADB8-673383F1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77026"/>
            <a:ext cx="9947552" cy="56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4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99AA0-6D02-7670-6D86-25B77D3F1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54F682-3D96-A48B-1140-B0BF4F1DA75C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916E95-2834-72FA-F99A-068C5EFB1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1B495A-EB72-A94D-3273-0A1E0071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77026"/>
            <a:ext cx="9937788" cy="56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14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B3ED4-6D12-2BDB-C923-46763F086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1C83CD-0B44-77B7-47C9-710B99530DA0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2A24F-4FDE-2132-05D0-C1BDD970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1B3FB6-F7AE-5A70-B310-BF60F64D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77026"/>
            <a:ext cx="9937788" cy="561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8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82F5F-DCF3-9FBB-01D9-9F8FD14EF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887202A-8EF1-DAE5-337B-FE7ED0DE382A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464D1-0499-15A5-9435-DDFB04CC2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11EFE1-92C5-627E-6FDF-E9008BFB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77026"/>
            <a:ext cx="9937788" cy="56191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AE7AC0-7E2A-F10A-D603-41BD7F23F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594" y="1077026"/>
            <a:ext cx="9947237" cy="561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75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34A2E-9B83-BC0F-E553-7750EA1AD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FDD81DA-2281-87B2-AE05-211494B8A2C2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534444-E85C-EAB0-7B44-22240D5BD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B2A69E-DC4C-0DA0-A2B1-A0D37498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77026"/>
            <a:ext cx="9937788" cy="56191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71F26B-2918-E851-16AF-B2B1A9DFD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594" y="1077026"/>
            <a:ext cx="9947237" cy="56191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B833A7-79EB-6D2C-DDE3-DA2BDA54D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593" y="1077025"/>
            <a:ext cx="9979234" cy="5695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143483-4B34-616F-15C2-A23EA6655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592" y="1077023"/>
            <a:ext cx="10007005" cy="56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68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67B34-73C1-B816-427F-236E9FFFA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EF2CBA7-02CE-CEB3-D7A8-607277C88E69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스토리보드</a:t>
            </a:r>
            <a:endParaRPr lang="en-US" sz="44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D55AEA-F344-E47C-680F-B6AB90CC0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4" y="1077026"/>
            <a:ext cx="9937788" cy="5650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1C15D7-08F5-5D23-5C6F-8767E799D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94" y="1077026"/>
            <a:ext cx="9937788" cy="56191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7FE97E-631A-F860-24E8-6308B1D8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594" y="1077026"/>
            <a:ext cx="9947237" cy="56191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E201E3-7B30-A7E4-9FBC-779A268A6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593" y="1077025"/>
            <a:ext cx="9979234" cy="5695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D08CC-B409-A6A1-2708-531AA3CE1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592" y="1077023"/>
            <a:ext cx="10007005" cy="5695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F5A88E-C4E4-4D4D-629F-AE59CC81B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145" y="1077021"/>
            <a:ext cx="10016452" cy="567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66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B569-DA9F-5096-1AE8-2A0896ECA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8E42D8-4208-A766-3CAA-31D30CA2A3A0}"/>
              </a:ext>
            </a:extLst>
          </p:cNvPr>
          <p:cNvSpPr/>
          <p:nvPr/>
        </p:nvSpPr>
        <p:spPr>
          <a:xfrm>
            <a:off x="3396579" y="1593438"/>
            <a:ext cx="6164110" cy="337210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FB3FE64-76FA-5C55-1F3A-8A4D7671639C}"/>
              </a:ext>
            </a:extLst>
          </p:cNvPr>
          <p:cNvSpPr/>
          <p:nvPr/>
        </p:nvSpPr>
        <p:spPr>
          <a:xfrm>
            <a:off x="3228841" y="1436324"/>
            <a:ext cx="6164110" cy="337210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5F28B3D-2356-C344-A6AF-E527C0F3B08B}"/>
              </a:ext>
            </a:extLst>
          </p:cNvPr>
          <p:cNvSpPr/>
          <p:nvPr/>
        </p:nvSpPr>
        <p:spPr>
          <a:xfrm>
            <a:off x="4616589" y="3007240"/>
            <a:ext cx="2958822" cy="23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5. </a:t>
            </a:r>
            <a:r>
              <a:rPr lang="ko-KR" altLang="en-US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스크럼 활동 현황</a:t>
            </a:r>
            <a:endParaRPr lang="en-US" sz="3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그래픽 4" descr="야자나무">
            <a:extLst>
              <a:ext uri="{FF2B5EF4-FFF2-40B4-BE49-F238E27FC236}">
                <a16:creationId xmlns:a16="http://schemas.microsoft.com/office/drawing/2014/main" id="{AECBD249-5244-5738-6F06-19C8F2D3B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78" y="3122374"/>
            <a:ext cx="3067266" cy="30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52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89A2D-F21B-C548-F637-2FBE3A299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435D70C-99DE-0704-4570-834EE099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93920" cy="704088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3550016-5018-DD8F-7302-5511E36BD02A}"/>
              </a:ext>
            </a:extLst>
          </p:cNvPr>
          <p:cNvSpPr/>
          <p:nvPr/>
        </p:nvSpPr>
        <p:spPr>
          <a:xfrm>
            <a:off x="5406509" y="128361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scrum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미팅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(4/25)</a:t>
            </a:r>
            <a:endParaRPr lang="en-US" sz="44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EEB4B353-D28F-8BF9-D8B9-672A265F5598}"/>
              </a:ext>
            </a:extLst>
          </p:cNvPr>
          <p:cNvSpPr/>
          <p:nvPr/>
        </p:nvSpPr>
        <p:spPr>
          <a:xfrm>
            <a:off x="5863471" y="2549723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C7E30FC5-9BB8-5FD5-A6A2-EFD6F6894E5A}"/>
              </a:ext>
            </a:extLst>
          </p:cNvPr>
          <p:cNvSpPr/>
          <p:nvPr/>
        </p:nvSpPr>
        <p:spPr>
          <a:xfrm>
            <a:off x="5406509" y="23212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A258F44-7B31-3105-E23A-70689CB1A80E}"/>
              </a:ext>
            </a:extLst>
          </p:cNvPr>
          <p:cNvSpPr/>
          <p:nvPr/>
        </p:nvSpPr>
        <p:spPr>
          <a:xfrm>
            <a:off x="5457319" y="239565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0FBD105-614F-C7AD-7611-7C090A979620}"/>
              </a:ext>
            </a:extLst>
          </p:cNvPr>
          <p:cNvSpPr/>
          <p:nvPr/>
        </p:nvSpPr>
        <p:spPr>
          <a:xfrm>
            <a:off x="6733461" y="23956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지난 주 완료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79B9FB3-0F57-25AF-ECF7-0B1F0ACF8F5F}"/>
              </a:ext>
            </a:extLst>
          </p:cNvPr>
          <p:cNvSpPr/>
          <p:nvPr/>
        </p:nvSpPr>
        <p:spPr>
          <a:xfrm>
            <a:off x="6733461" y="2881789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정강훈, 진우혁: 프로젝트 문서화 작업</a:t>
            </a:r>
            <a:endParaRPr lang="en-US" sz="17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ED9B3FC-4BF2-3EF9-AF80-E906B3CB6A25}"/>
              </a:ext>
            </a:extLst>
          </p:cNvPr>
          <p:cNvSpPr/>
          <p:nvPr/>
        </p:nvSpPr>
        <p:spPr>
          <a:xfrm>
            <a:off x="5863471" y="3890248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86EFBED7-DAC1-8552-86BB-966E4CD38217}"/>
              </a:ext>
            </a:extLst>
          </p:cNvPr>
          <p:cNvSpPr/>
          <p:nvPr/>
        </p:nvSpPr>
        <p:spPr>
          <a:xfrm>
            <a:off x="5406509" y="366176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E98A0A7-74C8-FA50-052D-F46C2CE4E63C}"/>
              </a:ext>
            </a:extLst>
          </p:cNvPr>
          <p:cNvSpPr/>
          <p:nvPr/>
        </p:nvSpPr>
        <p:spPr>
          <a:xfrm>
            <a:off x="5472409" y="373662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094FCCD9-9575-1C14-8564-218DD9B23F05}"/>
              </a:ext>
            </a:extLst>
          </p:cNvPr>
          <p:cNvSpPr/>
          <p:nvPr/>
        </p:nvSpPr>
        <p:spPr>
          <a:xfrm>
            <a:off x="6733461" y="37361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이번 주 계획</a:t>
            </a:r>
            <a:endParaRPr lang="en-US" sz="22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1E4D8402-6304-144F-E1F8-B6F16DE3A260}"/>
              </a:ext>
            </a:extLst>
          </p:cNvPr>
          <p:cNvSpPr/>
          <p:nvPr/>
        </p:nvSpPr>
        <p:spPr>
          <a:xfrm>
            <a:off x="6733461" y="4222313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데이터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탐색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기본적인 어플의 뼈대 잡기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3074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07138-CF07-2943-A401-1F4BCCF08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CF538BB-7EE2-FCE4-4B2F-B95F7D35CACF}"/>
              </a:ext>
            </a:extLst>
          </p:cNvPr>
          <p:cNvSpPr/>
          <p:nvPr/>
        </p:nvSpPr>
        <p:spPr>
          <a:xfrm>
            <a:off x="5000261" y="1018247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61610AC-E905-6F8D-5651-E5B4D03334B3}"/>
              </a:ext>
            </a:extLst>
          </p:cNvPr>
          <p:cNvSpPr/>
          <p:nvPr/>
        </p:nvSpPr>
        <p:spPr>
          <a:xfrm>
            <a:off x="5000261" y="2214211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2D8AF89-D0C3-D9E6-6CCB-6CA4D3FCC62C}"/>
              </a:ext>
            </a:extLst>
          </p:cNvPr>
          <p:cNvSpPr/>
          <p:nvPr/>
        </p:nvSpPr>
        <p:spPr>
          <a:xfrm>
            <a:off x="5009689" y="3423986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6141DD-113C-0249-C83E-86B2C282AB2C}"/>
              </a:ext>
            </a:extLst>
          </p:cNvPr>
          <p:cNvSpPr/>
          <p:nvPr/>
        </p:nvSpPr>
        <p:spPr>
          <a:xfrm>
            <a:off x="5009689" y="4610634"/>
            <a:ext cx="5938886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8A39F68-5156-1F81-814F-ECB710EEACED}"/>
              </a:ext>
            </a:extLst>
          </p:cNvPr>
          <p:cNvSpPr/>
          <p:nvPr/>
        </p:nvSpPr>
        <p:spPr>
          <a:xfrm>
            <a:off x="4832523" y="861133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7CD2DAB-18DE-A4B3-7D75-BB0853A9946E}"/>
              </a:ext>
            </a:extLst>
          </p:cNvPr>
          <p:cNvSpPr/>
          <p:nvPr/>
        </p:nvSpPr>
        <p:spPr>
          <a:xfrm>
            <a:off x="4849432" y="2022532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71713E2-1E1D-F6ED-BCCE-58F89033C08E}"/>
              </a:ext>
            </a:extLst>
          </p:cNvPr>
          <p:cNvSpPr/>
          <p:nvPr/>
        </p:nvSpPr>
        <p:spPr>
          <a:xfrm>
            <a:off x="4849432" y="3226022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AF4BE61-0029-C646-5729-4201EAB08A42}"/>
              </a:ext>
            </a:extLst>
          </p:cNvPr>
          <p:cNvSpPr/>
          <p:nvPr/>
        </p:nvSpPr>
        <p:spPr>
          <a:xfrm>
            <a:off x="4849432" y="4420812"/>
            <a:ext cx="5938886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EF162FD3-B457-27E5-EABF-1EB35913501A}"/>
              </a:ext>
            </a:extLst>
          </p:cNvPr>
          <p:cNvSpPr/>
          <p:nvPr/>
        </p:nvSpPr>
        <p:spPr>
          <a:xfrm>
            <a:off x="6137384" y="958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6. </a:t>
            </a:r>
            <a:r>
              <a:rPr lang="ko-KR" alt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팀원 별 가장 잘한 일</a:t>
            </a:r>
            <a:r>
              <a:rPr lang="en-US" altLang="ko-KR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,</a:t>
            </a:r>
            <a:br>
              <a:rPr lang="en-US" altLang="ko-KR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</a:br>
            <a:r>
              <a:rPr lang="en-US" altLang="ko-KR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</a:t>
            </a:r>
            <a:r>
              <a:rPr lang="ko-KR" alt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향후 역량 향상 계획</a:t>
            </a:r>
            <a:endParaRPr lang="en-US" sz="2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7F958E90-6B2D-8B8E-0BAA-166171639F29}"/>
              </a:ext>
            </a:extLst>
          </p:cNvPr>
          <p:cNvSpPr/>
          <p:nvPr/>
        </p:nvSpPr>
        <p:spPr>
          <a:xfrm>
            <a:off x="6137385" y="22859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7. </a:t>
            </a:r>
            <a:r>
              <a:rPr lang="ko-KR" alt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본 프로젝트 발전 방향</a:t>
            </a:r>
            <a:endParaRPr lang="en-US" sz="2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D93218CE-6CE0-8469-6E39-FB09AC72F7A3}"/>
              </a:ext>
            </a:extLst>
          </p:cNvPr>
          <p:cNvSpPr/>
          <p:nvPr/>
        </p:nvSpPr>
        <p:spPr>
          <a:xfrm>
            <a:off x="6137386" y="34514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8. </a:t>
            </a:r>
            <a:r>
              <a:rPr lang="en-US" sz="22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Github</a:t>
            </a:r>
            <a:r>
              <a:rPr 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URL</a:t>
            </a:r>
            <a:endParaRPr lang="en-US" sz="2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686FEF64-6A8A-06BF-B294-6D5031D2F86D}"/>
              </a:ext>
            </a:extLst>
          </p:cNvPr>
          <p:cNvSpPr/>
          <p:nvPr/>
        </p:nvSpPr>
        <p:spPr>
          <a:xfrm>
            <a:off x="6137386" y="4671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altLang="ko-KR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9. </a:t>
            </a:r>
            <a:r>
              <a:rPr lang="ko-KR" altLang="en-US" sz="2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실행 영상</a:t>
            </a:r>
            <a:endParaRPr lang="en-US" altLang="ko-KR" sz="22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6" name="그래픽 45" descr="야자나무">
            <a:extLst>
              <a:ext uri="{FF2B5EF4-FFF2-40B4-BE49-F238E27FC236}">
                <a16:creationId xmlns:a16="http://schemas.microsoft.com/office/drawing/2014/main" id="{2FB7804D-2252-DFB3-67DF-D15F1E11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3425" y="1604974"/>
            <a:ext cx="4271554" cy="4271554"/>
          </a:xfrm>
          <a:prstGeom prst="rect">
            <a:avLst/>
          </a:prstGeom>
        </p:spPr>
      </p:pic>
      <p:pic>
        <p:nvPicPr>
          <p:cNvPr id="47" name="그래픽 46" descr="야자나무">
            <a:extLst>
              <a:ext uri="{FF2B5EF4-FFF2-40B4-BE49-F238E27FC236}">
                <a16:creationId xmlns:a16="http://schemas.microsoft.com/office/drawing/2014/main" id="{2AA79059-3051-D0D8-D3B9-D9FB48DBE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639" y="2029571"/>
            <a:ext cx="4271554" cy="4271554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60F928-1BC2-F9F6-1134-37098F94F375}"/>
              </a:ext>
            </a:extLst>
          </p:cNvPr>
          <p:cNvSpPr/>
          <p:nvPr/>
        </p:nvSpPr>
        <p:spPr>
          <a:xfrm>
            <a:off x="1450257" y="1749433"/>
            <a:ext cx="2655215" cy="8201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C928105-4548-C2FB-C90C-8373BB315120}"/>
              </a:ext>
            </a:extLst>
          </p:cNvPr>
          <p:cNvSpPr/>
          <p:nvPr/>
        </p:nvSpPr>
        <p:spPr>
          <a:xfrm>
            <a:off x="1363638" y="1681265"/>
            <a:ext cx="2655215" cy="82013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0">
            <a:extLst>
              <a:ext uri="{FF2B5EF4-FFF2-40B4-BE49-F238E27FC236}">
                <a16:creationId xmlns:a16="http://schemas.microsoft.com/office/drawing/2014/main" id="{9411F8A8-6C7D-01D0-7626-94A216DAB639}"/>
              </a:ext>
            </a:extLst>
          </p:cNvPr>
          <p:cNvSpPr/>
          <p:nvPr/>
        </p:nvSpPr>
        <p:spPr>
          <a:xfrm>
            <a:off x="1474872" y="1734977"/>
            <a:ext cx="225060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목차</a:t>
            </a:r>
            <a:r>
              <a:rPr lang="en-US" altLang="ko-K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</a:t>
            </a:r>
            <a:r>
              <a:rPr lang="ko-KR" alt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계속</a:t>
            </a:r>
            <a:r>
              <a:rPr lang="en-US" altLang="ko-KR" sz="4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)</a:t>
            </a:r>
            <a:endParaRPr lang="en-US" sz="4000" b="1" dirty="0">
              <a:solidFill>
                <a:schemeClr val="bg1">
                  <a:lumMod val="95000"/>
                  <a:lumOff val="5000"/>
                </a:schemeClr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8791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8A90-19F6-9B12-CDC8-F707B87B4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>
            <a:extLst>
              <a:ext uri="{FF2B5EF4-FFF2-40B4-BE49-F238E27FC236}">
                <a16:creationId xmlns:a16="http://schemas.microsoft.com/office/drawing/2014/main" id="{DA7C54FB-4ECA-ACAB-C2AA-A25A5241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644" y="0"/>
            <a:ext cx="4303355" cy="685800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18DF0977-C02B-23CA-CE53-A48364B5E599}"/>
              </a:ext>
            </a:extLst>
          </p:cNvPr>
          <p:cNvSpPr/>
          <p:nvPr/>
        </p:nvSpPr>
        <p:spPr>
          <a:xfrm>
            <a:off x="1271389" y="113204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scrum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미팅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(5/2)</a:t>
            </a:r>
            <a:endParaRPr lang="en-US" sz="4450" dirty="0"/>
          </a:p>
        </p:txBody>
      </p:sp>
      <p:sp>
        <p:nvSpPr>
          <p:cNvPr id="29" name="Shape 2">
            <a:extLst>
              <a:ext uri="{FF2B5EF4-FFF2-40B4-BE49-F238E27FC236}">
                <a16:creationId xmlns:a16="http://schemas.microsoft.com/office/drawing/2014/main" id="{6675928F-9C24-7CF3-F6F7-9FCF0D3584C9}"/>
              </a:ext>
            </a:extLst>
          </p:cNvPr>
          <p:cNvSpPr/>
          <p:nvPr/>
        </p:nvSpPr>
        <p:spPr>
          <a:xfrm>
            <a:off x="1728351" y="2398157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30" name="Shape 3">
            <a:extLst>
              <a:ext uri="{FF2B5EF4-FFF2-40B4-BE49-F238E27FC236}">
                <a16:creationId xmlns:a16="http://schemas.microsoft.com/office/drawing/2014/main" id="{41CEC040-0750-6CA2-DC0A-165E05B08A75}"/>
              </a:ext>
            </a:extLst>
          </p:cNvPr>
          <p:cNvSpPr/>
          <p:nvPr/>
        </p:nvSpPr>
        <p:spPr>
          <a:xfrm>
            <a:off x="1271389" y="21696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60503B8E-AFC0-247F-8D2D-5E19C14A40E9}"/>
              </a:ext>
            </a:extLst>
          </p:cNvPr>
          <p:cNvSpPr/>
          <p:nvPr/>
        </p:nvSpPr>
        <p:spPr>
          <a:xfrm>
            <a:off x="1322199" y="224409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2DC9786F-456C-63B4-018B-9D0A193BEA31}"/>
              </a:ext>
            </a:extLst>
          </p:cNvPr>
          <p:cNvSpPr/>
          <p:nvPr/>
        </p:nvSpPr>
        <p:spPr>
          <a:xfrm>
            <a:off x="2598341" y="22440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지난 주 완료</a:t>
            </a:r>
            <a:endParaRPr lang="en-US" sz="2200" dirty="0"/>
          </a:p>
        </p:txBody>
      </p:sp>
      <p:sp>
        <p:nvSpPr>
          <p:cNvPr id="33" name="Text 6">
            <a:extLst>
              <a:ext uri="{FF2B5EF4-FFF2-40B4-BE49-F238E27FC236}">
                <a16:creationId xmlns:a16="http://schemas.microsoft.com/office/drawing/2014/main" id="{410CA1B7-DC04-08DF-9D7F-D17B0628A3D6}"/>
              </a:ext>
            </a:extLst>
          </p:cNvPr>
          <p:cNvSpPr/>
          <p:nvPr/>
        </p:nvSpPr>
        <p:spPr>
          <a:xfrm>
            <a:off x="2598341" y="2730223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데이터 찾아보기</a:t>
            </a:r>
            <a:endParaRPr 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네비게이션 바와 화면 간 이동 구현</a:t>
            </a:r>
            <a:endParaRPr lang="en-US" sz="1700" dirty="0"/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3977D700-BAC2-525F-8725-850A378FFCE1}"/>
              </a:ext>
            </a:extLst>
          </p:cNvPr>
          <p:cNvSpPr/>
          <p:nvPr/>
        </p:nvSpPr>
        <p:spPr>
          <a:xfrm>
            <a:off x="1728351" y="3738682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35" name="Shape 8">
            <a:extLst>
              <a:ext uri="{FF2B5EF4-FFF2-40B4-BE49-F238E27FC236}">
                <a16:creationId xmlns:a16="http://schemas.microsoft.com/office/drawing/2014/main" id="{303B2A4D-3693-7881-113A-A186F40941BD}"/>
              </a:ext>
            </a:extLst>
          </p:cNvPr>
          <p:cNvSpPr/>
          <p:nvPr/>
        </p:nvSpPr>
        <p:spPr>
          <a:xfrm>
            <a:off x="1271389" y="351020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8581B4B4-34A5-111C-4763-01F842BB776E}"/>
              </a:ext>
            </a:extLst>
          </p:cNvPr>
          <p:cNvSpPr/>
          <p:nvPr/>
        </p:nvSpPr>
        <p:spPr>
          <a:xfrm>
            <a:off x="1337289" y="358506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B7E3A812-69FE-3587-5572-B0E334AEC76C}"/>
              </a:ext>
            </a:extLst>
          </p:cNvPr>
          <p:cNvSpPr/>
          <p:nvPr/>
        </p:nvSpPr>
        <p:spPr>
          <a:xfrm>
            <a:off x="2598341" y="35846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이번 주 계획</a:t>
            </a:r>
            <a:endParaRPr lang="en-US" sz="2200" dirty="0"/>
          </a:p>
        </p:txBody>
      </p:sp>
      <p:sp>
        <p:nvSpPr>
          <p:cNvPr id="38" name="Text 11">
            <a:extLst>
              <a:ext uri="{FF2B5EF4-FFF2-40B4-BE49-F238E27FC236}">
                <a16:creationId xmlns:a16="http://schemas.microsoft.com/office/drawing/2014/main" id="{9AFB24E6-41A4-C9C2-E6A6-1E32EA2ABF86}"/>
              </a:ext>
            </a:extLst>
          </p:cNvPr>
          <p:cNvSpPr/>
          <p:nvPr/>
        </p:nvSpPr>
        <p:spPr>
          <a:xfrm>
            <a:off x="2598341" y="4070747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깃허브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파일 복구 및 운동 부위 선택 화면 구현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로그인 및 회원가입 기능 구현</a:t>
            </a:r>
            <a:endParaRPr lang="en-US" sz="1700" dirty="0"/>
          </a:p>
        </p:txBody>
      </p:sp>
      <p:sp>
        <p:nvSpPr>
          <p:cNvPr id="39" name="Shape 12">
            <a:extLst>
              <a:ext uri="{FF2B5EF4-FFF2-40B4-BE49-F238E27FC236}">
                <a16:creationId xmlns:a16="http://schemas.microsoft.com/office/drawing/2014/main" id="{18A0F47A-4AB1-6265-F9B2-F36062DE03EA}"/>
              </a:ext>
            </a:extLst>
          </p:cNvPr>
          <p:cNvSpPr/>
          <p:nvPr/>
        </p:nvSpPr>
        <p:spPr>
          <a:xfrm>
            <a:off x="1728351" y="5079207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40" name="Shape 13">
            <a:extLst>
              <a:ext uri="{FF2B5EF4-FFF2-40B4-BE49-F238E27FC236}">
                <a16:creationId xmlns:a16="http://schemas.microsoft.com/office/drawing/2014/main" id="{987B2BE2-F3FE-A07A-AFA2-E5841A17F98F}"/>
              </a:ext>
            </a:extLst>
          </p:cNvPr>
          <p:cNvSpPr/>
          <p:nvPr/>
        </p:nvSpPr>
        <p:spPr>
          <a:xfrm>
            <a:off x="1271389" y="485072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41" name="Text 14">
            <a:extLst>
              <a:ext uri="{FF2B5EF4-FFF2-40B4-BE49-F238E27FC236}">
                <a16:creationId xmlns:a16="http://schemas.microsoft.com/office/drawing/2014/main" id="{2CECAAA4-67CB-54DF-4A25-19D12E333845}"/>
              </a:ext>
            </a:extLst>
          </p:cNvPr>
          <p:cNvSpPr/>
          <p:nvPr/>
        </p:nvSpPr>
        <p:spPr>
          <a:xfrm>
            <a:off x="1328837" y="492514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42" name="Text 15">
            <a:extLst>
              <a:ext uri="{FF2B5EF4-FFF2-40B4-BE49-F238E27FC236}">
                <a16:creationId xmlns:a16="http://schemas.microsoft.com/office/drawing/2014/main" id="{F088CA2B-BE69-AE92-A7C3-E89C0024AC98}"/>
              </a:ext>
            </a:extLst>
          </p:cNvPr>
          <p:cNvSpPr/>
          <p:nvPr/>
        </p:nvSpPr>
        <p:spPr>
          <a:xfrm>
            <a:off x="2598341" y="4925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장애물</a:t>
            </a:r>
            <a:r>
              <a:rPr lang="en-US" altLang="ko-KR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/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이슈</a:t>
            </a:r>
            <a:endParaRPr lang="en-US" sz="2200" dirty="0"/>
          </a:p>
        </p:txBody>
      </p:sp>
      <p:sp>
        <p:nvSpPr>
          <p:cNvPr id="43" name="Text 16">
            <a:extLst>
              <a:ext uri="{FF2B5EF4-FFF2-40B4-BE49-F238E27FC236}">
                <a16:creationId xmlns:a16="http://schemas.microsoft.com/office/drawing/2014/main" id="{83E80AB3-66C5-91E4-AC99-9893456DF645}"/>
              </a:ext>
            </a:extLst>
          </p:cNvPr>
          <p:cNvSpPr/>
          <p:nvPr/>
        </p:nvSpPr>
        <p:spPr>
          <a:xfrm>
            <a:off x="2598341" y="5411272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5419BCEB-0C6F-C366-ED3F-F8C43499D8E4}"/>
              </a:ext>
            </a:extLst>
          </p:cNvPr>
          <p:cNvSpPr/>
          <p:nvPr/>
        </p:nvSpPr>
        <p:spPr>
          <a:xfrm>
            <a:off x="2598341" y="5411271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깃허브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커밋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실수로 인해 문서 소실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42185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3E0E7-45F3-87AE-79A7-6ECFAA33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2D30EB58-9227-BAFE-10CC-135D6BDB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059" y="-56366"/>
            <a:ext cx="3395941" cy="69143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00CD5BDB-9478-BDB8-4BD5-8DCBDFFE8FF8}"/>
              </a:ext>
            </a:extLst>
          </p:cNvPr>
          <p:cNvSpPr/>
          <p:nvPr/>
        </p:nvSpPr>
        <p:spPr>
          <a:xfrm>
            <a:off x="1252513" y="91309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scrum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미팅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(5/9)</a:t>
            </a:r>
            <a:endParaRPr lang="en-US" sz="4450" dirty="0"/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FF752BB7-8444-6F22-7856-84DD86748C6C}"/>
              </a:ext>
            </a:extLst>
          </p:cNvPr>
          <p:cNvSpPr/>
          <p:nvPr/>
        </p:nvSpPr>
        <p:spPr>
          <a:xfrm>
            <a:off x="1709475" y="2179202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373D1CF8-6E67-BC14-5756-DFB0095544D6}"/>
              </a:ext>
            </a:extLst>
          </p:cNvPr>
          <p:cNvSpPr/>
          <p:nvPr/>
        </p:nvSpPr>
        <p:spPr>
          <a:xfrm>
            <a:off x="1252513" y="195072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37DA7A3A-890E-097C-B840-123EFFD410EA}"/>
              </a:ext>
            </a:extLst>
          </p:cNvPr>
          <p:cNvSpPr/>
          <p:nvPr/>
        </p:nvSpPr>
        <p:spPr>
          <a:xfrm>
            <a:off x="1303323" y="202513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1702C6F0-893B-B601-4B79-B6F10F906BB6}"/>
              </a:ext>
            </a:extLst>
          </p:cNvPr>
          <p:cNvSpPr/>
          <p:nvPr/>
        </p:nvSpPr>
        <p:spPr>
          <a:xfrm>
            <a:off x="2579465" y="20251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지난 주 완료</a:t>
            </a:r>
            <a:endParaRPr lang="en-US" sz="22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4B521135-F96A-89E6-2DD4-0B21651C0C6D}"/>
              </a:ext>
            </a:extLst>
          </p:cNvPr>
          <p:cNvSpPr/>
          <p:nvPr/>
        </p:nvSpPr>
        <p:spPr>
          <a:xfrm>
            <a:off x="2579465" y="2511268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깃허브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파일 일부 복원 및 운동 부위 선택 화면 구현</a:t>
            </a:r>
            <a:endParaRPr 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로그인 및 회원가입 기능 구현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화면 기본 요소 구현</a:t>
            </a:r>
            <a:endParaRPr lang="en-US" sz="1700" dirty="0"/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524DE810-EC65-B6B4-546B-72FC63E990BD}"/>
              </a:ext>
            </a:extLst>
          </p:cNvPr>
          <p:cNvSpPr/>
          <p:nvPr/>
        </p:nvSpPr>
        <p:spPr>
          <a:xfrm>
            <a:off x="1709475" y="3519727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523319A1-B51B-213D-6517-A2333A21FE53}"/>
              </a:ext>
            </a:extLst>
          </p:cNvPr>
          <p:cNvSpPr/>
          <p:nvPr/>
        </p:nvSpPr>
        <p:spPr>
          <a:xfrm>
            <a:off x="1252513" y="329124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25002417-A82B-9514-970D-25E6463CB1B8}"/>
              </a:ext>
            </a:extLst>
          </p:cNvPr>
          <p:cNvSpPr/>
          <p:nvPr/>
        </p:nvSpPr>
        <p:spPr>
          <a:xfrm>
            <a:off x="1318413" y="336610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E0802E23-1873-8CBD-35A3-C080DB1BDEF9}"/>
              </a:ext>
            </a:extLst>
          </p:cNvPr>
          <p:cNvSpPr/>
          <p:nvPr/>
        </p:nvSpPr>
        <p:spPr>
          <a:xfrm>
            <a:off x="2579465" y="33656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이번 주 계획</a:t>
            </a:r>
            <a:endParaRPr lang="en-US" sz="2200" dirty="0"/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4626FBF9-9DEA-8EBC-FCD1-A316A981A968}"/>
              </a:ext>
            </a:extLst>
          </p:cNvPr>
          <p:cNvSpPr/>
          <p:nvPr/>
        </p:nvSpPr>
        <p:spPr>
          <a:xfrm>
            <a:off x="2579465" y="3851792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부위 선택 화면 </a:t>
            </a:r>
            <a:r>
              <a:rPr lang="en-US" altLang="ko-KR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svg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파일 수정 및 맵핑 기능 구현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커스텀 화면 세부 내용 구현</a:t>
            </a:r>
            <a:endParaRPr lang="en-US" sz="1700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57A84524-FEF4-6FFE-B04F-746A7C0FDD65}"/>
              </a:ext>
            </a:extLst>
          </p:cNvPr>
          <p:cNvSpPr/>
          <p:nvPr/>
        </p:nvSpPr>
        <p:spPr>
          <a:xfrm>
            <a:off x="1709475" y="4860252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27" name="Shape 13">
            <a:extLst>
              <a:ext uri="{FF2B5EF4-FFF2-40B4-BE49-F238E27FC236}">
                <a16:creationId xmlns:a16="http://schemas.microsoft.com/office/drawing/2014/main" id="{A51E705F-A37F-40A8-A31D-8438169B24E3}"/>
              </a:ext>
            </a:extLst>
          </p:cNvPr>
          <p:cNvSpPr/>
          <p:nvPr/>
        </p:nvSpPr>
        <p:spPr>
          <a:xfrm>
            <a:off x="1252513" y="463177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3CEABFFF-51BF-7CFE-0492-140C3C1C9F22}"/>
              </a:ext>
            </a:extLst>
          </p:cNvPr>
          <p:cNvSpPr/>
          <p:nvPr/>
        </p:nvSpPr>
        <p:spPr>
          <a:xfrm>
            <a:off x="1309961" y="470618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2CE5F56C-6A62-2CF7-A178-5BFEBE766223}"/>
              </a:ext>
            </a:extLst>
          </p:cNvPr>
          <p:cNvSpPr/>
          <p:nvPr/>
        </p:nvSpPr>
        <p:spPr>
          <a:xfrm>
            <a:off x="2579465" y="47061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장애물</a:t>
            </a:r>
            <a:r>
              <a:rPr lang="en-US" altLang="ko-KR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/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이슈</a:t>
            </a:r>
            <a:endParaRPr lang="en-US" sz="2200" dirty="0"/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23774B92-2547-A446-9DEC-6BE466A59164}"/>
              </a:ext>
            </a:extLst>
          </p:cNvPr>
          <p:cNvSpPr/>
          <p:nvPr/>
        </p:nvSpPr>
        <p:spPr>
          <a:xfrm>
            <a:off x="2579465" y="5192317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F57CB114-E055-93C1-139C-EEC7B39F2D8B}"/>
              </a:ext>
            </a:extLst>
          </p:cNvPr>
          <p:cNvSpPr/>
          <p:nvPr/>
        </p:nvSpPr>
        <p:spPr>
          <a:xfrm>
            <a:off x="2579465" y="5192316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svg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파일의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path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가 복잡해 맵핑 기능 제한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안드로이드 기기에서 빌드를 실행했을 때 서버에 연결 불가</a:t>
            </a:r>
            <a:endParaRPr lang="en-US" altLang="ko-KR" sz="1700" dirty="0" err="1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9751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FF4A9-2375-AFA7-1C86-EEBBB8F22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D313331-211C-844E-6C10-1B50B4DCAFD9}"/>
              </a:ext>
            </a:extLst>
          </p:cNvPr>
          <p:cNvSpPr/>
          <p:nvPr/>
        </p:nvSpPr>
        <p:spPr>
          <a:xfrm>
            <a:off x="5835849" y="1504453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scrum </a:t>
            </a:r>
            <a:r>
              <a:rPr lang="en-US" sz="3708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미팅</a:t>
            </a: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(5/28)</a:t>
            </a:r>
            <a:endParaRPr lang="en-US" sz="3708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79D41AA-2232-F64F-ABA4-A0561440C863}"/>
              </a:ext>
            </a:extLst>
          </p:cNvPr>
          <p:cNvSpPr/>
          <p:nvPr/>
        </p:nvSpPr>
        <p:spPr>
          <a:xfrm>
            <a:off x="6216650" y="2559544"/>
            <a:ext cx="541635" cy="2540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2E3DE12-96C7-DF01-EFDB-9D470D807B3B}"/>
              </a:ext>
            </a:extLst>
          </p:cNvPr>
          <p:cNvSpPr/>
          <p:nvPr/>
        </p:nvSpPr>
        <p:spPr>
          <a:xfrm>
            <a:off x="5835849" y="2369144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23FEFBC-2F39-F86D-B277-3982EBA52B57}"/>
              </a:ext>
            </a:extLst>
          </p:cNvPr>
          <p:cNvSpPr/>
          <p:nvPr/>
        </p:nvSpPr>
        <p:spPr>
          <a:xfrm>
            <a:off x="5878191" y="2431156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8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79AEBDC-A1E7-5E26-6F8A-523E2793A6EA}"/>
              </a:ext>
            </a:extLst>
          </p:cNvPr>
          <p:cNvSpPr/>
          <p:nvPr/>
        </p:nvSpPr>
        <p:spPr>
          <a:xfrm>
            <a:off x="6941643" y="2431156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지난 주 완료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F61F0F5-BE9D-9C90-14FB-417B5D040AF3}"/>
              </a:ext>
            </a:extLst>
          </p:cNvPr>
          <p:cNvSpPr/>
          <p:nvPr/>
        </p:nvSpPr>
        <p:spPr>
          <a:xfrm>
            <a:off x="6941642" y="2836266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::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영상 조사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250"/>
              </a:lnSpc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비밀번호 변경 오류 해결</a:t>
            </a:r>
            <a:endParaRPr lang="en-US" sz="17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C2271F1C-A258-9742-30BE-ECB9A80F7B04}"/>
              </a:ext>
            </a:extLst>
          </p:cNvPr>
          <p:cNvSpPr/>
          <p:nvPr/>
        </p:nvSpPr>
        <p:spPr>
          <a:xfrm>
            <a:off x="6216650" y="3676648"/>
            <a:ext cx="541635" cy="2540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5FF35B10-C338-D2D4-3F30-6188379E859D}"/>
              </a:ext>
            </a:extLst>
          </p:cNvPr>
          <p:cNvSpPr/>
          <p:nvPr/>
        </p:nvSpPr>
        <p:spPr>
          <a:xfrm>
            <a:off x="5835849" y="3486247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93329281-B96E-6C83-9828-9EC06241E346}"/>
              </a:ext>
            </a:extLst>
          </p:cNvPr>
          <p:cNvSpPr/>
          <p:nvPr/>
        </p:nvSpPr>
        <p:spPr>
          <a:xfrm>
            <a:off x="5890766" y="3548632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8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77ACD223-5258-D952-3DDC-B84E9568C06F}"/>
              </a:ext>
            </a:extLst>
          </p:cNvPr>
          <p:cNvSpPr/>
          <p:nvPr/>
        </p:nvSpPr>
        <p:spPr>
          <a:xfrm>
            <a:off x="6941643" y="354825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이번 주 계획</a:t>
            </a:r>
            <a:endParaRPr lang="en-US" sz="22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2DDF4E2-093F-7804-D0A6-D2F2890A6A64}"/>
              </a:ext>
            </a:extLst>
          </p:cNvPr>
          <p:cNvSpPr/>
          <p:nvPr/>
        </p:nvSpPr>
        <p:spPr>
          <a:xfrm>
            <a:off x="6941642" y="3953369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preview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를 위한 문서화 및 발표 준비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250"/>
              </a:lnSpc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preview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를 위한 문서화 및 발표 준비</a:t>
            </a:r>
            <a:endParaRPr lang="en-US" sz="1700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FADDB931-CD67-B562-2493-7FAAEC5E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47"/>
            <a:ext cx="5153320" cy="686745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70444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17DA9-9E00-F74B-F00A-92195A58C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294AD18-28B8-1C5D-081A-E54C1560642B}"/>
              </a:ext>
            </a:extLst>
          </p:cNvPr>
          <p:cNvSpPr/>
          <p:nvPr/>
        </p:nvSpPr>
        <p:spPr>
          <a:xfrm>
            <a:off x="1196995" y="1256586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scrum </a:t>
            </a:r>
            <a:r>
              <a:rPr lang="en-US" sz="3708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미팅</a:t>
            </a: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(6/5)</a:t>
            </a:r>
            <a:endParaRPr lang="en-US" sz="3708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CEE2C2F2-5B87-4164-17A8-C4A888E982E7}"/>
              </a:ext>
            </a:extLst>
          </p:cNvPr>
          <p:cNvSpPr/>
          <p:nvPr/>
        </p:nvSpPr>
        <p:spPr>
          <a:xfrm>
            <a:off x="1577797" y="2311678"/>
            <a:ext cx="541635" cy="2540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9B87654B-A642-5736-D469-DEC00E5B1801}"/>
              </a:ext>
            </a:extLst>
          </p:cNvPr>
          <p:cNvSpPr/>
          <p:nvPr/>
        </p:nvSpPr>
        <p:spPr>
          <a:xfrm>
            <a:off x="1196995" y="2121277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2A6E758-D401-4C00-8E52-FA88F8A98E4B}"/>
              </a:ext>
            </a:extLst>
          </p:cNvPr>
          <p:cNvSpPr/>
          <p:nvPr/>
        </p:nvSpPr>
        <p:spPr>
          <a:xfrm>
            <a:off x="1239337" y="2183290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8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8B1A789-C9CB-CA48-4925-638D5A4776ED}"/>
              </a:ext>
            </a:extLst>
          </p:cNvPr>
          <p:cNvSpPr/>
          <p:nvPr/>
        </p:nvSpPr>
        <p:spPr>
          <a:xfrm>
            <a:off x="2302789" y="218328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지난 주 완료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6DA4ED57-64D1-7D2D-8A0E-DF2C45E8A346}"/>
              </a:ext>
            </a:extLst>
          </p:cNvPr>
          <p:cNvSpPr/>
          <p:nvPr/>
        </p:nvSpPr>
        <p:spPr>
          <a:xfrm>
            <a:off x="2302789" y="2588399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altLang="ko-KR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preview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를 위한 문서화 및 발표 준비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종류 구체화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250"/>
              </a:lnSpc>
            </a:pPr>
            <a:r>
              <a:rPr lang="en-US" altLang="ko-KR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진우혁:preview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를 위한 문서화 및 발표 준비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운동 종류 구체화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250"/>
              </a:lnSpc>
            </a:pPr>
            <a:endParaRPr lang="en-US" sz="1417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B7681BA-B25E-C732-EFEF-6AF6E1321925}"/>
              </a:ext>
            </a:extLst>
          </p:cNvPr>
          <p:cNvSpPr/>
          <p:nvPr/>
        </p:nvSpPr>
        <p:spPr>
          <a:xfrm>
            <a:off x="1632713" y="3766522"/>
            <a:ext cx="541635" cy="2540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62750DF4-47F7-F164-6EBD-88E76C17B246}"/>
              </a:ext>
            </a:extLst>
          </p:cNvPr>
          <p:cNvSpPr/>
          <p:nvPr/>
        </p:nvSpPr>
        <p:spPr>
          <a:xfrm>
            <a:off x="1251912" y="3576121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6DE5662A-8D54-F921-4EE2-3DA56BA0C007}"/>
              </a:ext>
            </a:extLst>
          </p:cNvPr>
          <p:cNvSpPr/>
          <p:nvPr/>
        </p:nvSpPr>
        <p:spPr>
          <a:xfrm>
            <a:off x="1306829" y="3638506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8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FD84159F-908C-46DF-501A-AB5D1371B613}"/>
              </a:ext>
            </a:extLst>
          </p:cNvPr>
          <p:cNvSpPr/>
          <p:nvPr/>
        </p:nvSpPr>
        <p:spPr>
          <a:xfrm>
            <a:off x="2357706" y="363813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이번 주 계획</a:t>
            </a:r>
            <a:endParaRPr lang="en-US" sz="22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FF7A3E0-07B6-E2E1-7515-6C912D7EA7E3}"/>
              </a:ext>
            </a:extLst>
          </p:cNvPr>
          <p:cNvSpPr/>
          <p:nvPr/>
        </p:nvSpPr>
        <p:spPr>
          <a:xfrm>
            <a:off x="2302789" y="4008193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및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body setting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수정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250"/>
              </a:lnSpc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TTS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기능 추가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동기부여 화면추가</a:t>
            </a:r>
            <a:endParaRPr lang="en-US" altLang="ko-KR" sz="170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D07F0870-7C9D-B9C2-599D-646F1A2BD346}"/>
              </a:ext>
            </a:extLst>
          </p:cNvPr>
          <p:cNvSpPr/>
          <p:nvPr/>
        </p:nvSpPr>
        <p:spPr>
          <a:xfrm>
            <a:off x="1632713" y="4883626"/>
            <a:ext cx="541635" cy="2540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96749372-E303-5FD0-C36B-705D69735213}"/>
              </a:ext>
            </a:extLst>
          </p:cNvPr>
          <p:cNvSpPr/>
          <p:nvPr/>
        </p:nvSpPr>
        <p:spPr>
          <a:xfrm>
            <a:off x="1251912" y="4693225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2FEDBBC6-8DC5-1E4B-0BE5-4B25526058C6}"/>
              </a:ext>
            </a:extLst>
          </p:cNvPr>
          <p:cNvSpPr/>
          <p:nvPr/>
        </p:nvSpPr>
        <p:spPr>
          <a:xfrm>
            <a:off x="1299785" y="4755237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08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D80AEC9D-2F64-5AB5-AEF7-9885E2AE9B98}"/>
              </a:ext>
            </a:extLst>
          </p:cNvPr>
          <p:cNvSpPr/>
          <p:nvPr/>
        </p:nvSpPr>
        <p:spPr>
          <a:xfrm>
            <a:off x="2357706" y="475523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장애물</a:t>
            </a:r>
            <a:r>
              <a:rPr lang="en-US" altLang="ko-KR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/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이슈</a:t>
            </a:r>
            <a:endParaRPr lang="en-US" sz="22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4C3AE7CB-8471-54D4-13C2-ACBE4BE32CFC}"/>
              </a:ext>
            </a:extLst>
          </p:cNvPr>
          <p:cNvSpPr/>
          <p:nvPr/>
        </p:nvSpPr>
        <p:spPr>
          <a:xfrm>
            <a:off x="2302789" y="4822607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endParaRPr lang="en-US" sz="1417" dirty="0"/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298AA0BD-1BFA-5316-F1B1-5FB6E1C2ACB1}"/>
              </a:ext>
            </a:extLst>
          </p:cNvPr>
          <p:cNvSpPr/>
          <p:nvPr/>
        </p:nvSpPr>
        <p:spPr>
          <a:xfrm>
            <a:off x="2302789" y="5139063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</a:rPr>
              <a:t>Video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연결 시 오류 발생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</a:rPr>
              <a:t>(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</a:rPr>
              <a:t>파일명 수정으로 해결</a:t>
            </a:r>
            <a:endParaRPr lang="en-US" sz="1700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A2AEF674-05C8-87C4-0DA5-23AEC8F8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701" y="0"/>
            <a:ext cx="3931251" cy="68580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35909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17398-94E5-14B0-67F6-46DA997AF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D67BFA5-B87C-9BEF-933D-A11A4B92AE85}"/>
              </a:ext>
            </a:extLst>
          </p:cNvPr>
          <p:cNvSpPr/>
          <p:nvPr/>
        </p:nvSpPr>
        <p:spPr>
          <a:xfrm>
            <a:off x="1196995" y="1256586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scrum </a:t>
            </a:r>
            <a:r>
              <a:rPr lang="en-US" sz="3708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미팅</a:t>
            </a:r>
            <a:r>
              <a:rPr lang="en-US" sz="3708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(6/12)</a:t>
            </a:r>
            <a:endParaRPr lang="en-US" sz="3708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3A3BFC0-0E2F-E4B3-FCA8-19DAC4F5F1E6}"/>
              </a:ext>
            </a:extLst>
          </p:cNvPr>
          <p:cNvSpPr/>
          <p:nvPr/>
        </p:nvSpPr>
        <p:spPr>
          <a:xfrm>
            <a:off x="1577797" y="2311678"/>
            <a:ext cx="541635" cy="2540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07ECE9D-793C-86E9-362C-A96AF59E9D61}"/>
              </a:ext>
            </a:extLst>
          </p:cNvPr>
          <p:cNvSpPr/>
          <p:nvPr/>
        </p:nvSpPr>
        <p:spPr>
          <a:xfrm>
            <a:off x="1196995" y="2121277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E22D282-F135-48D8-917C-7F7AE02727FF}"/>
              </a:ext>
            </a:extLst>
          </p:cNvPr>
          <p:cNvSpPr/>
          <p:nvPr/>
        </p:nvSpPr>
        <p:spPr>
          <a:xfrm>
            <a:off x="1239337" y="2183290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8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64DF55C-852E-42CB-FC96-41621BE19F5C}"/>
              </a:ext>
            </a:extLst>
          </p:cNvPr>
          <p:cNvSpPr/>
          <p:nvPr/>
        </p:nvSpPr>
        <p:spPr>
          <a:xfrm>
            <a:off x="2302789" y="218328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지난 주 완료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3B8DCFC-B77C-4A2A-EA39-FF8ADCC7EA2A}"/>
              </a:ext>
            </a:extLst>
          </p:cNvPr>
          <p:cNvSpPr/>
          <p:nvPr/>
        </p:nvSpPr>
        <p:spPr>
          <a:xfrm>
            <a:off x="2302789" y="2588399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altLang="ko-KR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UI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통합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커스텀 화면 개선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가이드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수정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250"/>
              </a:lnSpc>
            </a:pP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동기부여 기능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UI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수정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프로젝트 구성도 명시</a:t>
            </a:r>
            <a:endParaRPr lang="en-US" sz="1417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C878209-2334-981D-B0F4-55B4C3706A65}"/>
              </a:ext>
            </a:extLst>
          </p:cNvPr>
          <p:cNvSpPr/>
          <p:nvPr/>
        </p:nvSpPr>
        <p:spPr>
          <a:xfrm>
            <a:off x="1632713" y="3766522"/>
            <a:ext cx="541635" cy="2540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29902842-DB6A-D927-49E3-E7E86F57482C}"/>
              </a:ext>
            </a:extLst>
          </p:cNvPr>
          <p:cNvSpPr/>
          <p:nvPr/>
        </p:nvSpPr>
        <p:spPr>
          <a:xfrm>
            <a:off x="1251912" y="3576121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F5C15CB-6445-49C6-CFD0-1D2550D68C0B}"/>
              </a:ext>
            </a:extLst>
          </p:cNvPr>
          <p:cNvSpPr/>
          <p:nvPr/>
        </p:nvSpPr>
        <p:spPr>
          <a:xfrm>
            <a:off x="1306829" y="3638506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8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EA58928-57E6-1407-A18A-F5E06B9E0A4F}"/>
              </a:ext>
            </a:extLst>
          </p:cNvPr>
          <p:cNvSpPr/>
          <p:nvPr/>
        </p:nvSpPr>
        <p:spPr>
          <a:xfrm>
            <a:off x="2357706" y="363813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이번 주 계획</a:t>
            </a:r>
            <a:endParaRPr lang="en-US" sz="22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C63A5935-3B4B-6AC6-5BDC-73D77FB58403}"/>
              </a:ext>
            </a:extLst>
          </p:cNvPr>
          <p:cNvSpPr/>
          <p:nvPr/>
        </p:nvSpPr>
        <p:spPr>
          <a:xfrm>
            <a:off x="2302789" y="4008193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발표 자료 준비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문서화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250"/>
              </a:lnSpc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발표 자료 준비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문서화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프로젝트 구성도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재명시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250"/>
              </a:lnSpc>
            </a:pPr>
            <a:endParaRPr lang="en-US" altLang="ko-KR" sz="170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83B13F30-2D15-0F85-CDF7-DF501B664287}"/>
              </a:ext>
            </a:extLst>
          </p:cNvPr>
          <p:cNvSpPr/>
          <p:nvPr/>
        </p:nvSpPr>
        <p:spPr>
          <a:xfrm>
            <a:off x="1632713" y="4883626"/>
            <a:ext cx="541635" cy="2540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3D0E0A56-4658-134B-09BD-7063715F69E8}"/>
              </a:ext>
            </a:extLst>
          </p:cNvPr>
          <p:cNvSpPr/>
          <p:nvPr/>
        </p:nvSpPr>
        <p:spPr>
          <a:xfrm>
            <a:off x="1251912" y="4693225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22F03383-EAEB-248C-69A9-886A0003941F}"/>
              </a:ext>
            </a:extLst>
          </p:cNvPr>
          <p:cNvSpPr/>
          <p:nvPr/>
        </p:nvSpPr>
        <p:spPr>
          <a:xfrm>
            <a:off x="1299785" y="4755237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08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AA6CCEAF-5375-A5AD-E8AA-602710D799D1}"/>
              </a:ext>
            </a:extLst>
          </p:cNvPr>
          <p:cNvSpPr/>
          <p:nvPr/>
        </p:nvSpPr>
        <p:spPr>
          <a:xfrm>
            <a:off x="2357706" y="475523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장애물</a:t>
            </a:r>
            <a:r>
              <a:rPr lang="en-US" altLang="ko-KR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/</a:t>
            </a:r>
            <a:r>
              <a:rPr lang="ko-KR" alt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이슈</a:t>
            </a:r>
            <a:endParaRPr lang="en-US" sz="22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0F004A80-C234-671B-A728-26F4A7A243AB}"/>
              </a:ext>
            </a:extLst>
          </p:cNvPr>
          <p:cNvSpPr/>
          <p:nvPr/>
        </p:nvSpPr>
        <p:spPr>
          <a:xfrm>
            <a:off x="2302789" y="4822607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endParaRPr lang="en-US" sz="1417" dirty="0"/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B5E225D5-9885-E1E5-0702-A79C8F3D6C5B}"/>
              </a:ext>
            </a:extLst>
          </p:cNvPr>
          <p:cNvSpPr/>
          <p:nvPr/>
        </p:nvSpPr>
        <p:spPr>
          <a:xfrm>
            <a:off x="2302789" y="5139063"/>
            <a:ext cx="525035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프로젝트 구성도가 무엇인지 인지하지 못함</a:t>
            </a:r>
            <a:endParaRPr lang="en-US" sz="17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CDCDAC2-5799-D9B5-7DA5-D162804E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505" y="0"/>
            <a:ext cx="4527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52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5B477-94AF-9589-CAA3-9B7A00E35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BF51062-5A5C-23CF-B49E-AF8FB626B7FB}"/>
              </a:ext>
            </a:extLst>
          </p:cNvPr>
          <p:cNvSpPr/>
          <p:nvPr/>
        </p:nvSpPr>
        <p:spPr>
          <a:xfrm>
            <a:off x="3396579" y="1593438"/>
            <a:ext cx="6164110" cy="337210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7894D8-8C61-E43F-65DF-81DAB37FE131}"/>
              </a:ext>
            </a:extLst>
          </p:cNvPr>
          <p:cNvSpPr/>
          <p:nvPr/>
        </p:nvSpPr>
        <p:spPr>
          <a:xfrm>
            <a:off x="3228841" y="1436324"/>
            <a:ext cx="6164110" cy="337210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4479B5D-9AAC-CCD3-48E7-DBBD3D471DE8}"/>
              </a:ext>
            </a:extLst>
          </p:cNvPr>
          <p:cNvSpPr/>
          <p:nvPr/>
        </p:nvSpPr>
        <p:spPr>
          <a:xfrm>
            <a:off x="4541343" y="2892106"/>
            <a:ext cx="2958822" cy="23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6. </a:t>
            </a:r>
            <a:r>
              <a:rPr lang="ko-KR" altLang="en-US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팀원 별 가장 잘한 일</a:t>
            </a:r>
            <a:r>
              <a:rPr lang="en-US" altLang="ko-KR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, 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ko-KR" altLang="en-US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향후 역량 향상 계획</a:t>
            </a:r>
            <a:endParaRPr lang="en-US" altLang="ko-KR" sz="3000" b="1" dirty="0">
              <a:solidFill>
                <a:schemeClr val="bg1">
                  <a:lumMod val="95000"/>
                  <a:lumOff val="5000"/>
                </a:schemeClr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  <p:pic>
        <p:nvPicPr>
          <p:cNvPr id="5" name="그래픽 4" descr="야자나무">
            <a:extLst>
              <a:ext uri="{FF2B5EF4-FFF2-40B4-BE49-F238E27FC236}">
                <a16:creationId xmlns:a16="http://schemas.microsoft.com/office/drawing/2014/main" id="{60DECE58-6DC4-CAD3-CF87-1130351EF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78" y="3122374"/>
            <a:ext cx="3067266" cy="30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EF3A9-D28A-D5C5-E812-E3A3385F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43C157C1-32C7-3B1F-E446-4B21021CFEF0}"/>
              </a:ext>
            </a:extLst>
          </p:cNvPr>
          <p:cNvSpPr/>
          <p:nvPr/>
        </p:nvSpPr>
        <p:spPr>
          <a:xfrm>
            <a:off x="1210146" y="40482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팀원 별 가장 잘한 일</a:t>
            </a:r>
            <a:endParaRPr lang="en-US" sz="44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1F749-67E9-37ED-3967-7301FB190998}"/>
              </a:ext>
            </a:extLst>
          </p:cNvPr>
          <p:cNvSpPr txBox="1"/>
          <p:nvPr/>
        </p:nvSpPr>
        <p:spPr>
          <a:xfrm>
            <a:off x="1738745" y="2177533"/>
            <a:ext cx="43572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Spring-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Boot</a:t>
            </a:r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를 이용한 서버 구성</a:t>
            </a:r>
            <a:endParaRPr lang="en-US" altLang="ko-KR" sz="1800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r>
              <a:rPr lang="ko-KR" altLang="en-US" dirty="0" err="1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어플 전체적인 화면 설계</a:t>
            </a:r>
            <a:endParaRPr lang="ko-KR" altLang="en-US" dirty="0"/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285C7109-5B27-8783-86B8-7154C910B55B}"/>
              </a:ext>
            </a:extLst>
          </p:cNvPr>
          <p:cNvSpPr/>
          <p:nvPr/>
        </p:nvSpPr>
        <p:spPr>
          <a:xfrm>
            <a:off x="1390650" y="1520789"/>
            <a:ext cx="2028825" cy="533400"/>
          </a:xfrm>
          <a:prstGeom prst="chevr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B436E-89AC-F99E-CBCA-9C6D078BD406}"/>
              </a:ext>
            </a:extLst>
          </p:cNvPr>
          <p:cNvSpPr txBox="1"/>
          <p:nvPr/>
        </p:nvSpPr>
        <p:spPr>
          <a:xfrm>
            <a:off x="7272770" y="3433877"/>
            <a:ext cx="3557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Retrofit</a:t>
            </a:r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를 이용한 통신</a:t>
            </a:r>
            <a:endParaRPr lang="en-US" altLang="ko-KR" sz="1800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r>
              <a:rPr lang="ko-KR" altLang="en-US" dirty="0" err="1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운동 데이터 셋 마련</a:t>
            </a:r>
            <a:endParaRPr lang="en-US" altLang="ko-KR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8F2B6812-C602-2845-5F40-83B2F5D84C97}"/>
              </a:ext>
            </a:extLst>
          </p:cNvPr>
          <p:cNvSpPr/>
          <p:nvPr/>
        </p:nvSpPr>
        <p:spPr>
          <a:xfrm flipH="1">
            <a:off x="6734175" y="2667000"/>
            <a:ext cx="2028825" cy="533400"/>
          </a:xfrm>
          <a:prstGeom prst="chevr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4CFFD2-88E6-9DAA-2B46-8DF4563B0009}"/>
              </a:ext>
            </a:extLst>
          </p:cNvPr>
          <p:cNvSpPr txBox="1"/>
          <p:nvPr/>
        </p:nvSpPr>
        <p:spPr>
          <a:xfrm>
            <a:off x="1738745" y="4967880"/>
            <a:ext cx="7681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action</a:t>
            </a:r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들을 재활용하여 다른 운동 장면을 같은 </a:t>
            </a:r>
            <a:r>
              <a:rPr lang="en-US" altLang="ko-KR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action</a:t>
            </a:r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으로 처리</a:t>
            </a:r>
            <a:endParaRPr lang="ko-KR" altLang="en-US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2A9C1357-03DF-5C2E-0FD8-D4F0C65006F3}"/>
              </a:ext>
            </a:extLst>
          </p:cNvPr>
          <p:cNvSpPr/>
          <p:nvPr/>
        </p:nvSpPr>
        <p:spPr>
          <a:xfrm>
            <a:off x="1390650" y="4311136"/>
            <a:ext cx="2028825" cy="533400"/>
          </a:xfrm>
          <a:prstGeom prst="chevr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19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921CD-7E5B-BE91-3F80-81A7F2015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13480C99-B8F0-E040-3558-D6652749FE07}"/>
              </a:ext>
            </a:extLst>
          </p:cNvPr>
          <p:cNvSpPr/>
          <p:nvPr/>
        </p:nvSpPr>
        <p:spPr>
          <a:xfrm>
            <a:off x="1210146" y="40482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향후 역량 향상 계획</a:t>
            </a:r>
            <a:endParaRPr lang="en-US" sz="44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46B16-71D9-7694-22D9-2B2B7FF62024}"/>
              </a:ext>
            </a:extLst>
          </p:cNvPr>
          <p:cNvSpPr txBox="1"/>
          <p:nvPr/>
        </p:nvSpPr>
        <p:spPr>
          <a:xfrm>
            <a:off x="1738745" y="2177533"/>
            <a:ext cx="4995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대용량 트래픽 처리를 위한 역량 강화</a:t>
            </a:r>
            <a:endParaRPr lang="ko-KR" altLang="en-US" dirty="0"/>
          </a:p>
          <a:p>
            <a:r>
              <a:rPr lang="ko-KR" altLang="en-US" dirty="0" err="1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데이터 분석 역량 강화</a:t>
            </a:r>
            <a:endParaRPr lang="ko-KR" altLang="en-US" dirty="0"/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81D3A7F0-C3D7-7128-AB3F-B2C85F9E51F2}"/>
              </a:ext>
            </a:extLst>
          </p:cNvPr>
          <p:cNvSpPr/>
          <p:nvPr/>
        </p:nvSpPr>
        <p:spPr>
          <a:xfrm>
            <a:off x="1390650" y="1520789"/>
            <a:ext cx="2028825" cy="533400"/>
          </a:xfrm>
          <a:prstGeom prst="chevr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4B43D-338C-C6B6-DD9F-4075A9ABE8CF}"/>
              </a:ext>
            </a:extLst>
          </p:cNvPr>
          <p:cNvSpPr txBox="1"/>
          <p:nvPr/>
        </p:nvSpPr>
        <p:spPr>
          <a:xfrm>
            <a:off x="7077075" y="3437808"/>
            <a:ext cx="4085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Gemini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연결을 위한 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AI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공부</a:t>
            </a:r>
            <a:endParaRPr lang="en-US" altLang="ko-KR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r>
              <a:rPr lang="ko-KR" altLang="en-US" dirty="0" err="1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사용자 특화 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UI/UX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설계 공부</a:t>
            </a:r>
            <a:endParaRPr lang="ko-KR" altLang="en-US" dirty="0"/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1F8969A7-4D42-0535-C749-7EA292873D58}"/>
              </a:ext>
            </a:extLst>
          </p:cNvPr>
          <p:cNvSpPr/>
          <p:nvPr/>
        </p:nvSpPr>
        <p:spPr>
          <a:xfrm flipH="1">
            <a:off x="6734175" y="2667000"/>
            <a:ext cx="2028825" cy="533400"/>
          </a:xfrm>
          <a:prstGeom prst="chevr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18F4C-F8CB-54FE-B1E9-34306D13EADF}"/>
              </a:ext>
            </a:extLst>
          </p:cNvPr>
          <p:cNvSpPr txBox="1"/>
          <p:nvPr/>
        </p:nvSpPr>
        <p:spPr>
          <a:xfrm>
            <a:off x="1738745" y="4967880"/>
            <a:ext cx="7357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진우혁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</a:t>
            </a:r>
            <a:r>
              <a:rPr lang="en-US" altLang="ko-KR" dirty="0" err="1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wifi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변화에도 강인한 어플을 위한 네트워크 관련 역량 강화</a:t>
            </a:r>
            <a:endParaRPr lang="en-US" altLang="ko-KR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07696EC-E8E1-04EE-DD81-6E61E6073265}"/>
              </a:ext>
            </a:extLst>
          </p:cNvPr>
          <p:cNvSpPr/>
          <p:nvPr/>
        </p:nvSpPr>
        <p:spPr>
          <a:xfrm>
            <a:off x="1390650" y="4311136"/>
            <a:ext cx="2028825" cy="533400"/>
          </a:xfrm>
          <a:prstGeom prst="chevr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15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A5982-3966-2BB0-1F96-7AD1B9DEF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0D74D5-EDA3-62D1-EB3D-71AD06809424}"/>
              </a:ext>
            </a:extLst>
          </p:cNvPr>
          <p:cNvSpPr/>
          <p:nvPr/>
        </p:nvSpPr>
        <p:spPr>
          <a:xfrm>
            <a:off x="3396579" y="1593438"/>
            <a:ext cx="6164110" cy="337210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A49AD0-38AE-3C87-4249-A6CE7258C912}"/>
              </a:ext>
            </a:extLst>
          </p:cNvPr>
          <p:cNvSpPr/>
          <p:nvPr/>
        </p:nvSpPr>
        <p:spPr>
          <a:xfrm>
            <a:off x="3228841" y="1436324"/>
            <a:ext cx="6164110" cy="337210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C6BBA60-8668-DA87-6822-AC44CFD7691D}"/>
              </a:ext>
            </a:extLst>
          </p:cNvPr>
          <p:cNvSpPr/>
          <p:nvPr/>
        </p:nvSpPr>
        <p:spPr>
          <a:xfrm>
            <a:off x="4460063" y="3007240"/>
            <a:ext cx="2958822" cy="23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7. </a:t>
            </a:r>
            <a:r>
              <a:rPr lang="ko-KR" altLang="en-US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본 프로젝트 발전 방향</a:t>
            </a:r>
            <a:endParaRPr lang="en-US" sz="3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그래픽 4" descr="야자나무">
            <a:extLst>
              <a:ext uri="{FF2B5EF4-FFF2-40B4-BE49-F238E27FC236}">
                <a16:creationId xmlns:a16="http://schemas.microsoft.com/office/drawing/2014/main" id="{A581DBA7-D4DD-466F-F841-89CB0F37B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78" y="3122374"/>
            <a:ext cx="3067266" cy="30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96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D2A68-A465-35B6-C2C2-BAD707F38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AD585099-5675-0930-2DB2-7114547C1791}"/>
              </a:ext>
            </a:extLst>
          </p:cNvPr>
          <p:cNvSpPr/>
          <p:nvPr/>
        </p:nvSpPr>
        <p:spPr>
          <a:xfrm>
            <a:off x="1210146" y="40482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본 프로젝트 발전 방향</a:t>
            </a:r>
            <a:endParaRPr lang="en-US" sz="4450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4974FD9A-2B7A-2ADC-6E33-2D8BC71EF63B}"/>
              </a:ext>
            </a:extLst>
          </p:cNvPr>
          <p:cNvSpPr/>
          <p:nvPr/>
        </p:nvSpPr>
        <p:spPr>
          <a:xfrm>
            <a:off x="1983051" y="1638872"/>
            <a:ext cx="156091" cy="712708"/>
          </a:xfrm>
          <a:prstGeom prst="roundRect">
            <a:avLst>
              <a:gd name="adj" fmla="val 120071"/>
            </a:avLst>
          </a:prstGeom>
          <a:solidFill>
            <a:schemeClr val="bg2">
              <a:lumMod val="75000"/>
              <a:lumOff val="25000"/>
            </a:schemeClr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7254E-6E76-95CD-644D-88908A7041A9}"/>
              </a:ext>
            </a:extLst>
          </p:cNvPr>
          <p:cNvSpPr txBox="1"/>
          <p:nvPr/>
        </p:nvSpPr>
        <p:spPr>
          <a:xfrm>
            <a:off x="2642062" y="47470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사용자 피드백을 반영한 기능 개선 및 </a:t>
            </a:r>
            <a:r>
              <a:rPr lang="en-US" altLang="ko-KR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UI/UX </a:t>
            </a:r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고도화</a:t>
            </a:r>
            <a:endParaRPr lang="ko-KR" altLang="en-US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05E94AB7-E6C2-9C85-0D9A-ABA4D76D9C66}"/>
              </a:ext>
            </a:extLst>
          </p:cNvPr>
          <p:cNvSpPr/>
          <p:nvPr/>
        </p:nvSpPr>
        <p:spPr>
          <a:xfrm>
            <a:off x="1983051" y="2561827"/>
            <a:ext cx="156091" cy="712708"/>
          </a:xfrm>
          <a:prstGeom prst="roundRect">
            <a:avLst>
              <a:gd name="adj" fmla="val 120071"/>
            </a:avLst>
          </a:prstGeom>
          <a:solidFill>
            <a:schemeClr val="bg2">
              <a:lumMod val="75000"/>
              <a:lumOff val="25000"/>
            </a:schemeClr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676DC-781C-BA3B-FA05-951C3A861C9C}"/>
              </a:ext>
            </a:extLst>
          </p:cNvPr>
          <p:cNvSpPr txBox="1"/>
          <p:nvPr/>
        </p:nvSpPr>
        <p:spPr>
          <a:xfrm>
            <a:off x="2639342" y="27752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운동 모습을 모니터링하여 </a:t>
            </a:r>
            <a:r>
              <a:rPr lang="en-US" altLang="ko-KR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AI </a:t>
            </a:r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기반 피드백 기능 추가</a:t>
            </a:r>
            <a:endParaRPr lang="ko-KR" altLang="en-US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15B62396-D2D3-6394-5A59-7C66FA46A969}"/>
              </a:ext>
            </a:extLst>
          </p:cNvPr>
          <p:cNvSpPr/>
          <p:nvPr/>
        </p:nvSpPr>
        <p:spPr>
          <a:xfrm>
            <a:off x="1983051" y="3584738"/>
            <a:ext cx="156091" cy="712708"/>
          </a:xfrm>
          <a:prstGeom prst="roundRect">
            <a:avLst>
              <a:gd name="adj" fmla="val 120071"/>
            </a:avLst>
          </a:prstGeom>
          <a:solidFill>
            <a:schemeClr val="bg2">
              <a:lumMod val="75000"/>
              <a:lumOff val="25000"/>
            </a:schemeClr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8A8D9B42-89DC-B366-B14F-CE779747641C}"/>
              </a:ext>
            </a:extLst>
          </p:cNvPr>
          <p:cNvSpPr/>
          <p:nvPr/>
        </p:nvSpPr>
        <p:spPr>
          <a:xfrm>
            <a:off x="1983051" y="4607650"/>
            <a:ext cx="156091" cy="712708"/>
          </a:xfrm>
          <a:prstGeom prst="roundRect">
            <a:avLst>
              <a:gd name="adj" fmla="val 120071"/>
            </a:avLst>
          </a:prstGeom>
          <a:solidFill>
            <a:schemeClr val="bg2">
              <a:lumMod val="75000"/>
              <a:lumOff val="25000"/>
            </a:schemeClr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7CB2F5-29D7-AF73-CA49-1AAFF5359D90}"/>
              </a:ext>
            </a:extLst>
          </p:cNvPr>
          <p:cNvSpPr txBox="1"/>
          <p:nvPr/>
        </p:nvSpPr>
        <p:spPr>
          <a:xfrm>
            <a:off x="2639342" y="1845597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다양한 운동 영상</a:t>
            </a:r>
            <a:r>
              <a:rPr lang="en-US" altLang="ko-KR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/</a:t>
            </a:r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가이드 추가</a:t>
            </a:r>
            <a:endParaRPr lang="ko-KR" altLang="en-US" dirty="0"/>
          </a:p>
        </p:txBody>
      </p:sp>
      <p:pic>
        <p:nvPicPr>
          <p:cNvPr id="1026" name="Picture 2" descr="151,500개 이상의 운동선수 스톡 일러스트, Royalty-Free 벡터 그래픽 및 클립 아트 - iStock">
            <a:extLst>
              <a:ext uri="{FF2B5EF4-FFF2-40B4-BE49-F238E27FC236}">
                <a16:creationId xmlns:a16="http://schemas.microsoft.com/office/drawing/2014/main" id="{679417EB-1122-6BAE-A54D-7A3B64673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1184"/>
            <a:ext cx="1740265" cy="9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227D53-C848-384F-7E4D-E6975E0F16E0}"/>
              </a:ext>
            </a:extLst>
          </p:cNvPr>
          <p:cNvSpPr txBox="1"/>
          <p:nvPr/>
        </p:nvSpPr>
        <p:spPr>
          <a:xfrm>
            <a:off x="2639342" y="36940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서버 확장</a:t>
            </a:r>
            <a:r>
              <a:rPr lang="en-US" altLang="ko-KR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(</a:t>
            </a:r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클라우드</a:t>
            </a:r>
            <a:r>
              <a:rPr lang="en-US" altLang="ko-KR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외부 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DB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연동</a:t>
            </a:r>
            <a:r>
              <a:rPr lang="en-US" altLang="ko-KR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) </a:t>
            </a:r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및 보안 강화</a:t>
            </a:r>
            <a:endParaRPr lang="ko-KR" altLang="en-US" dirty="0"/>
          </a:p>
        </p:txBody>
      </p:sp>
      <p:pic>
        <p:nvPicPr>
          <p:cNvPr id="17" name="Picture 4" descr="Database의 종류">
            <a:extLst>
              <a:ext uri="{FF2B5EF4-FFF2-40B4-BE49-F238E27FC236}">
                <a16:creationId xmlns:a16="http://schemas.microsoft.com/office/drawing/2014/main" id="{7E9E08A6-4D8D-DB1E-4F5D-D7772737F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315" y="3429000"/>
            <a:ext cx="929653" cy="9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29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CE3D64D-8155-050E-5290-9F033BDD64A3}"/>
              </a:ext>
            </a:extLst>
          </p:cNvPr>
          <p:cNvSpPr/>
          <p:nvPr/>
        </p:nvSpPr>
        <p:spPr>
          <a:xfrm>
            <a:off x="3396579" y="1593438"/>
            <a:ext cx="6164110" cy="337210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9F6B0B0-2F78-E5CC-CD51-1F218DB1B34F}"/>
              </a:ext>
            </a:extLst>
          </p:cNvPr>
          <p:cNvSpPr/>
          <p:nvPr/>
        </p:nvSpPr>
        <p:spPr>
          <a:xfrm>
            <a:off x="3228841" y="1436324"/>
            <a:ext cx="6164110" cy="337210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AB37B1D-E553-0761-D930-3E828064CD6C}"/>
              </a:ext>
            </a:extLst>
          </p:cNvPr>
          <p:cNvSpPr/>
          <p:nvPr/>
        </p:nvSpPr>
        <p:spPr>
          <a:xfrm>
            <a:off x="4332682" y="3007240"/>
            <a:ext cx="2958822" cy="23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</a:t>
            </a:r>
            <a:r>
              <a:rPr lang="ko-KR" altLang="en-US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구성도 및 업무분장</a:t>
            </a:r>
            <a:endParaRPr lang="en-US" sz="3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그래픽 4" descr="야자나무">
            <a:extLst>
              <a:ext uri="{FF2B5EF4-FFF2-40B4-BE49-F238E27FC236}">
                <a16:creationId xmlns:a16="http://schemas.microsoft.com/office/drawing/2014/main" id="{E63BCEB4-4520-E840-31AD-678719C71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78" y="3122374"/>
            <a:ext cx="3067266" cy="30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9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EF56-03C0-848F-A299-2E9174AE0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9CFBF2-6E1A-37BE-919D-BB750CD15CF5}"/>
              </a:ext>
            </a:extLst>
          </p:cNvPr>
          <p:cNvSpPr/>
          <p:nvPr/>
        </p:nvSpPr>
        <p:spPr>
          <a:xfrm>
            <a:off x="3396579" y="1593438"/>
            <a:ext cx="6164110" cy="337210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1D75E73-F83B-A568-344E-7723F26F8D13}"/>
              </a:ext>
            </a:extLst>
          </p:cNvPr>
          <p:cNvSpPr/>
          <p:nvPr/>
        </p:nvSpPr>
        <p:spPr>
          <a:xfrm>
            <a:off x="3228841" y="1436324"/>
            <a:ext cx="6164110" cy="337210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0F2BC38-3769-41F6-F4FD-0F6D793C6656}"/>
              </a:ext>
            </a:extLst>
          </p:cNvPr>
          <p:cNvSpPr/>
          <p:nvPr/>
        </p:nvSpPr>
        <p:spPr>
          <a:xfrm>
            <a:off x="5119867" y="2582707"/>
            <a:ext cx="2958822" cy="23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8. </a:t>
            </a:r>
            <a:r>
              <a:rPr lang="en-US" sz="30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Github</a:t>
            </a:r>
            <a:r>
              <a:rPr lang="en-US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URL</a:t>
            </a:r>
          </a:p>
          <a:p>
            <a:pPr>
              <a:lnSpc>
                <a:spcPts val="2800"/>
              </a:lnSpc>
            </a:pPr>
            <a:endParaRPr lang="en-US" sz="1500" b="1" dirty="0">
              <a:solidFill>
                <a:schemeClr val="bg1">
                  <a:lumMod val="95000"/>
                  <a:lumOff val="5000"/>
                </a:schemeClr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algn="ctr">
              <a:lnSpc>
                <a:spcPts val="2800"/>
              </a:lnSpc>
            </a:pPr>
            <a:r>
              <a:rPr lang="en-US" sz="1000" b="1" u="sng" dirty="0">
                <a:solidFill>
                  <a:srgbClr val="0070C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https://github.com/Jinnuu/</a:t>
            </a:r>
            <a:r>
              <a:rPr lang="en-US" sz="1000" b="1" u="sng" dirty="0">
                <a:solidFill>
                  <a:srgbClr val="0070C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big-data-understanding-and-anaylsis.git</a:t>
            </a:r>
            <a:endParaRPr lang="en-US" sz="1000" u="sng" dirty="0">
              <a:solidFill>
                <a:srgbClr val="0070C0"/>
              </a:solidFill>
            </a:endParaRPr>
          </a:p>
        </p:txBody>
      </p:sp>
      <p:pic>
        <p:nvPicPr>
          <p:cNvPr id="5" name="그래픽 4" descr="야자나무">
            <a:extLst>
              <a:ext uri="{FF2B5EF4-FFF2-40B4-BE49-F238E27FC236}">
                <a16:creationId xmlns:a16="http://schemas.microsoft.com/office/drawing/2014/main" id="{647BF45E-4E6E-747D-2D8C-04F1753B6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3278" y="2812975"/>
            <a:ext cx="3067266" cy="30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1CBF9-0712-E673-9A19-7DCCE202F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8A0732-2AF3-60A1-FF72-FBFEC37B48B4}"/>
              </a:ext>
            </a:extLst>
          </p:cNvPr>
          <p:cNvSpPr/>
          <p:nvPr/>
        </p:nvSpPr>
        <p:spPr>
          <a:xfrm>
            <a:off x="3396579" y="1593438"/>
            <a:ext cx="6164110" cy="337210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A2487A-24CF-A40D-A1C3-8EE1627A15E9}"/>
              </a:ext>
            </a:extLst>
          </p:cNvPr>
          <p:cNvSpPr/>
          <p:nvPr/>
        </p:nvSpPr>
        <p:spPr>
          <a:xfrm>
            <a:off x="3228841" y="1436324"/>
            <a:ext cx="6164110" cy="337210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37E3670-00FD-AB58-325E-19CAD056A8C9}"/>
              </a:ext>
            </a:extLst>
          </p:cNvPr>
          <p:cNvSpPr/>
          <p:nvPr/>
        </p:nvSpPr>
        <p:spPr>
          <a:xfrm>
            <a:off x="4616589" y="3007240"/>
            <a:ext cx="2958822" cy="23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9. </a:t>
            </a:r>
            <a:r>
              <a:rPr lang="ko-KR" altLang="en-US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실행 영상</a:t>
            </a:r>
            <a:endParaRPr lang="en-US" sz="3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그래픽 4" descr="야자나무">
            <a:extLst>
              <a:ext uri="{FF2B5EF4-FFF2-40B4-BE49-F238E27FC236}">
                <a16:creationId xmlns:a16="http://schemas.microsoft.com/office/drawing/2014/main" id="{37A99F33-1E00-F481-0853-018985A3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78" y="3122374"/>
            <a:ext cx="3067266" cy="30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81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17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71D71F-1B25-2C22-4EAF-72A65606E96C}"/>
              </a:ext>
            </a:extLst>
          </p:cNvPr>
          <p:cNvSpPr/>
          <p:nvPr/>
        </p:nvSpPr>
        <p:spPr>
          <a:xfrm>
            <a:off x="1087119" y="284479"/>
            <a:ext cx="6363573" cy="40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ELSA: 어르신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활력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</a:t>
            </a:r>
            <a:endParaRPr 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3C82396-E17B-F0FB-3FE7-202FDD983FB7}"/>
              </a:ext>
            </a:extLst>
          </p:cNvPr>
          <p:cNvSpPr/>
          <p:nvPr/>
        </p:nvSpPr>
        <p:spPr>
          <a:xfrm>
            <a:off x="1129263" y="945902"/>
            <a:ext cx="7298337" cy="1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어르신들의 건강하고 안전한 삶을 위한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스마트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헬스케어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솔루션</a:t>
            </a:r>
            <a:endParaRPr lang="en-US" sz="17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356DB5D-DCDC-E02A-70EB-3FF5FD9E751D}"/>
              </a:ext>
            </a:extLst>
          </p:cNvPr>
          <p:cNvSpPr/>
          <p:nvPr/>
        </p:nvSpPr>
        <p:spPr>
          <a:xfrm>
            <a:off x="2726244" y="5354707"/>
            <a:ext cx="7298337" cy="1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팀장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정강훈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AC5891F9-3012-44A3-3AE3-030272CF4DC9}"/>
              </a:ext>
            </a:extLst>
          </p:cNvPr>
          <p:cNvSpPr/>
          <p:nvPr/>
        </p:nvSpPr>
        <p:spPr>
          <a:xfrm>
            <a:off x="5186465" y="2050158"/>
            <a:ext cx="2549895" cy="1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프로젝트 매니저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일정 관리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팀 내 소통 조율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풀스택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개발자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안드로이드 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개발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인터페이스 구현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서버 개발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데이터베이스 구축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디자이너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앱 인터페이스 디자인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아이콘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로고 제작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A06C04-5B52-613A-D8F5-F65508F8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77" y="2050158"/>
            <a:ext cx="2315323" cy="29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8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569366-01FD-2425-5588-CEDFA117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27" y="2143134"/>
            <a:ext cx="2233678" cy="2977506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91D519C1-AAA9-0645-7940-634645AB9025}"/>
              </a:ext>
            </a:extLst>
          </p:cNvPr>
          <p:cNvSpPr/>
          <p:nvPr/>
        </p:nvSpPr>
        <p:spPr>
          <a:xfrm>
            <a:off x="5174987" y="2043655"/>
            <a:ext cx="2549895" cy="1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프로젝트 기획자</a:t>
            </a:r>
            <a:endParaRPr lang="en-US" altLang="ko-KR" sz="1700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기능 정의</a:t>
            </a:r>
            <a:r>
              <a:rPr lang="en-US" altLang="ko-KR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앱 기획</a:t>
            </a:r>
            <a:r>
              <a:rPr lang="en-US" altLang="ko-KR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, UI/UX</a:t>
            </a: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 설계</a:t>
            </a:r>
            <a:endParaRPr lang="en-US" altLang="ko-KR" sz="1700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altLang="ko-KR" sz="1700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 err="1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풀스택</a:t>
            </a: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 개발자</a:t>
            </a:r>
            <a:endParaRPr lang="en-US" altLang="ko-KR" sz="1700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안드로이드 </a:t>
            </a:r>
            <a:r>
              <a:rPr lang="en-US" altLang="ko-KR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UI </a:t>
            </a: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개발</a:t>
            </a:r>
            <a:r>
              <a:rPr lang="en-US" altLang="ko-KR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인터페이스 구현</a:t>
            </a:r>
            <a:r>
              <a:rPr lang="en-US" altLang="ko-KR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서버 개발</a:t>
            </a:r>
            <a:r>
              <a:rPr lang="en-US" altLang="ko-KR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데이터베이스 구축</a:t>
            </a:r>
            <a:r>
              <a:rPr lang="en-US" altLang="ko-KR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QA 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altLang="ko-KR" sz="1700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테스터</a:t>
            </a:r>
            <a:endParaRPr lang="en-US" altLang="ko-KR" sz="1700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ko-KR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테스팅</a:t>
            </a:r>
            <a:r>
              <a:rPr lang="en-US" altLang="ko-KR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sz="17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버그 수정 및 피드백</a:t>
            </a:r>
            <a:endParaRPr lang="en-US" sz="1700" dirty="0">
              <a:solidFill>
                <a:srgbClr val="EEEFF5"/>
              </a:solidFill>
              <a:latin typeface="맑은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2F06BED-5EB9-D935-7941-96CBFEB838B2}"/>
              </a:ext>
            </a:extLst>
          </p:cNvPr>
          <p:cNvSpPr/>
          <p:nvPr/>
        </p:nvSpPr>
        <p:spPr>
          <a:xfrm>
            <a:off x="1087119" y="284479"/>
            <a:ext cx="6363573" cy="40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ELSA: 어르신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활력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</a:t>
            </a:r>
            <a:endParaRPr 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7C6ACF0-43BC-855F-8486-114C77F0FF88}"/>
              </a:ext>
            </a:extLst>
          </p:cNvPr>
          <p:cNvSpPr/>
          <p:nvPr/>
        </p:nvSpPr>
        <p:spPr>
          <a:xfrm>
            <a:off x="1129263" y="945902"/>
            <a:ext cx="7298337" cy="1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어르신들의 건강하고 안전한 삶을 위한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스마트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헬스케어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솔루션</a:t>
            </a:r>
            <a:endParaRPr lang="en-US" sz="17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ED6E729-6F08-13D0-2B3A-7EDCF8A9F58C}"/>
              </a:ext>
            </a:extLst>
          </p:cNvPr>
          <p:cNvSpPr/>
          <p:nvPr/>
        </p:nvSpPr>
        <p:spPr>
          <a:xfrm>
            <a:off x="2543680" y="5425827"/>
            <a:ext cx="7298337" cy="19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팀원</a:t>
            </a:r>
            <a:r>
              <a:rPr lang="en-US" altLang="ko-KR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ko-KR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진우혁</a:t>
            </a:r>
            <a:endParaRPr lang="en-US" altLang="ko-KR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537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70B45-B66E-645D-5974-21F25C5E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C7B3DB8-85C6-B207-6BBB-59D7BF0B74C0}"/>
              </a:ext>
            </a:extLst>
          </p:cNvPr>
          <p:cNvSpPr/>
          <p:nvPr/>
        </p:nvSpPr>
        <p:spPr>
          <a:xfrm>
            <a:off x="3396579" y="1593438"/>
            <a:ext cx="6164110" cy="337210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2D65F67-BF4E-8FDD-AD60-16BB596301B9}"/>
              </a:ext>
            </a:extLst>
          </p:cNvPr>
          <p:cNvSpPr/>
          <p:nvPr/>
        </p:nvSpPr>
        <p:spPr>
          <a:xfrm>
            <a:off x="3228841" y="1436324"/>
            <a:ext cx="6164110" cy="337210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10F8F66-DF4F-41E2-FBD5-45CA8451576C}"/>
              </a:ext>
            </a:extLst>
          </p:cNvPr>
          <p:cNvSpPr/>
          <p:nvPr/>
        </p:nvSpPr>
        <p:spPr>
          <a:xfrm>
            <a:off x="4164944" y="3007240"/>
            <a:ext cx="2958822" cy="23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altLang="ko-KR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</a:t>
            </a:r>
            <a:r>
              <a:rPr lang="ko-KR" altLang="en-US" sz="3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수행 미션 정의 및 목표</a:t>
            </a:r>
            <a:endParaRPr lang="en-US" sz="3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그래픽 4" descr="야자나무">
            <a:extLst>
              <a:ext uri="{FF2B5EF4-FFF2-40B4-BE49-F238E27FC236}">
                <a16:creationId xmlns:a16="http://schemas.microsoft.com/office/drawing/2014/main" id="{F1DE30D2-92BC-3B9C-1EF1-D3CAE27E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678" y="3122374"/>
            <a:ext cx="3067266" cy="30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2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3F28E81A-97EB-F812-7817-AF81631402AA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ko-KR" alt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팀 수행 미션</a:t>
            </a:r>
            <a:endParaRPr lang="en-US" sz="44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922390-62B8-4185-0820-0266B5567AC1}"/>
              </a:ext>
            </a:extLst>
          </p:cNvPr>
          <p:cNvSpPr txBox="1"/>
          <p:nvPr/>
        </p:nvSpPr>
        <p:spPr>
          <a:xfrm>
            <a:off x="1219200" y="2383887"/>
            <a:ext cx="6400800" cy="2477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1800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어르신들이 쉽고 안전하게 건강을 관리할 수 있도록</a:t>
            </a:r>
            <a:endParaRPr lang="en-US" altLang="ko-KR" sz="1800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altLang="ko-KR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700"/>
              </a:lnSpc>
            </a:pPr>
            <a:endParaRPr lang="en-US" altLang="ko-KR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      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맞춤형 운동 추천과 기록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시각화</a:t>
            </a: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,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루틴 관리 기능을</a:t>
            </a:r>
            <a:endParaRPr lang="en-US" altLang="ko-KR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700"/>
              </a:lnSpc>
            </a:pP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    </a:t>
            </a:r>
            <a:endParaRPr lang="en-US" altLang="ko-KR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700"/>
              </a:lnSpc>
            </a:pPr>
            <a:endParaRPr lang="en-US" altLang="ko-KR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              </a:t>
            </a:r>
            <a:r>
              <a:rPr lang="ko-KR" altLang="en-US" dirty="0">
                <a:solidFill>
                  <a:srgbClr val="EEEFF5"/>
                </a:solidFill>
                <a:latin typeface="맑은"/>
                <a:ea typeface="Montserrat" pitchFamily="34" charset="-122"/>
                <a:cs typeface="Montserrat" pitchFamily="34" charset="-120"/>
              </a:rPr>
              <a:t>제공하는 스마트 헬스케어 앱 개발하는 것</a:t>
            </a:r>
            <a:endParaRPr lang="en-US" altLang="ko-KR" dirty="0">
              <a:solidFill>
                <a:srgbClr val="EEEFF5"/>
              </a:solidFill>
              <a:latin typeface="맑은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3240EC3B-B78E-890B-2EF1-B214F3DEB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26" name="Shape 4">
            <a:extLst>
              <a:ext uri="{FF2B5EF4-FFF2-40B4-BE49-F238E27FC236}">
                <a16:creationId xmlns:a16="http://schemas.microsoft.com/office/drawing/2014/main" id="{A27C7E35-A818-83A2-E854-AEDA902356F5}"/>
              </a:ext>
            </a:extLst>
          </p:cNvPr>
          <p:cNvSpPr/>
          <p:nvPr/>
        </p:nvSpPr>
        <p:spPr>
          <a:xfrm flipV="1">
            <a:off x="1992472" y="3032086"/>
            <a:ext cx="4572000" cy="45719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28" name="Shape 4">
            <a:extLst>
              <a:ext uri="{FF2B5EF4-FFF2-40B4-BE49-F238E27FC236}">
                <a16:creationId xmlns:a16="http://schemas.microsoft.com/office/drawing/2014/main" id="{5DE96DCF-DE5C-2672-6828-8BFE45CC1B36}"/>
              </a:ext>
            </a:extLst>
          </p:cNvPr>
          <p:cNvSpPr/>
          <p:nvPr/>
        </p:nvSpPr>
        <p:spPr>
          <a:xfrm flipV="1">
            <a:off x="2520236" y="4149685"/>
            <a:ext cx="4275078" cy="4572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</p:spTree>
    <p:extLst>
      <p:ext uri="{BB962C8B-B14F-4D97-AF65-F5344CB8AC3E}">
        <p14:creationId xmlns:p14="http://schemas.microsoft.com/office/powerpoint/2010/main" val="32623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50D63-D621-1F47-C24F-14CB2BE2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176A1E72-0CD7-0B0D-F16A-A345744D3CD0}"/>
              </a:ext>
            </a:extLst>
          </p:cNvPr>
          <p:cNvSpPr/>
          <p:nvPr/>
        </p:nvSpPr>
        <p:spPr>
          <a:xfrm rot="4070520">
            <a:off x="3918276" y="2905706"/>
            <a:ext cx="2065638" cy="2569214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57E65D69-F5B5-0EF8-D343-253E429991F7}"/>
              </a:ext>
            </a:extLst>
          </p:cNvPr>
          <p:cNvSpPr/>
          <p:nvPr/>
        </p:nvSpPr>
        <p:spPr>
          <a:xfrm rot="15066851">
            <a:off x="6148975" y="1803178"/>
            <a:ext cx="2041772" cy="2737062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D6BB46F1-A9D8-04FB-5A83-405FCAC7E58E}"/>
              </a:ext>
            </a:extLst>
          </p:cNvPr>
          <p:cNvSpPr/>
          <p:nvPr/>
        </p:nvSpPr>
        <p:spPr>
          <a:xfrm rot="17599238">
            <a:off x="6228132" y="3001247"/>
            <a:ext cx="2025878" cy="2519456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47E404C9-3281-4410-182B-18B01ADB4574}"/>
              </a:ext>
            </a:extLst>
          </p:cNvPr>
          <p:cNvSpPr/>
          <p:nvPr/>
        </p:nvSpPr>
        <p:spPr>
          <a:xfrm rot="6630990">
            <a:off x="3841890" y="1711849"/>
            <a:ext cx="2016824" cy="265037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766260-52F4-8963-54AA-B6E4A6FA5730}"/>
              </a:ext>
            </a:extLst>
          </p:cNvPr>
          <p:cNvSpPr/>
          <p:nvPr/>
        </p:nvSpPr>
        <p:spPr>
          <a:xfrm>
            <a:off x="7848697" y="3792960"/>
            <a:ext cx="2596741" cy="194246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7AC2F4F-F980-EF65-9D95-31A5980EF690}"/>
              </a:ext>
            </a:extLst>
          </p:cNvPr>
          <p:cNvSpPr/>
          <p:nvPr/>
        </p:nvSpPr>
        <p:spPr>
          <a:xfrm>
            <a:off x="1768192" y="3693284"/>
            <a:ext cx="2596741" cy="194246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A9F855-2501-AC53-FAD0-A1F28C3568D7}"/>
              </a:ext>
            </a:extLst>
          </p:cNvPr>
          <p:cNvSpPr/>
          <p:nvPr/>
        </p:nvSpPr>
        <p:spPr>
          <a:xfrm>
            <a:off x="7848697" y="1762186"/>
            <a:ext cx="2596741" cy="194246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4D6739-8C06-A94B-9442-E192D58F18B1}"/>
              </a:ext>
            </a:extLst>
          </p:cNvPr>
          <p:cNvSpPr/>
          <p:nvPr/>
        </p:nvSpPr>
        <p:spPr>
          <a:xfrm>
            <a:off x="1768192" y="1625950"/>
            <a:ext cx="2541631" cy="194246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BD4FFC0-F65C-D25E-6895-3950F47E9ECD}"/>
              </a:ext>
            </a:extLst>
          </p:cNvPr>
          <p:cNvSpPr/>
          <p:nvPr/>
        </p:nvSpPr>
        <p:spPr>
          <a:xfrm>
            <a:off x="1093768" y="2881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프로젝트 목표</a:t>
            </a:r>
            <a:endParaRPr lang="en-US" sz="44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02F7AFBB-3290-EB6A-CBC5-BEA3C216D2CF}"/>
              </a:ext>
            </a:extLst>
          </p:cNvPr>
          <p:cNvSpPr/>
          <p:nvPr/>
        </p:nvSpPr>
        <p:spPr>
          <a:xfrm>
            <a:off x="1965247" y="1978196"/>
            <a:ext cx="2057221" cy="277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</a:t>
            </a:r>
            <a:r>
              <a:rPr lang="en-US" sz="2200" b="1" dirty="0" err="1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건강</a:t>
            </a:r>
            <a:r>
              <a:rPr lang="en-US" sz="2200" b="1" dirty="0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관리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D71BEF2C-2355-1256-E392-FA9AC895716A}"/>
              </a:ext>
            </a:extLst>
          </p:cNvPr>
          <p:cNvSpPr/>
          <p:nvPr/>
        </p:nvSpPr>
        <p:spPr>
          <a:xfrm>
            <a:off x="1001680" y="240255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ko-KR" altLang="en-US" sz="1700" b="1" dirty="0">
                <a:solidFill>
                  <a:schemeClr val="bg1"/>
                </a:solidFill>
                <a:latin typeface="맑은"/>
                <a:ea typeface="Montserrat" pitchFamily="34" charset="-122"/>
                <a:cs typeface="Montserrat" pitchFamily="34" charset="-120"/>
              </a:rPr>
              <a:t>어르신들의</a:t>
            </a:r>
            <a:endParaRPr lang="en-US" sz="1700" b="1" dirty="0">
              <a:solidFill>
                <a:schemeClr val="bg1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독립적인</a:t>
            </a:r>
            <a:r>
              <a:rPr lang="en-US" sz="170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건강 유지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A3CE3967-6451-BF1F-5C48-521748239348}"/>
              </a:ext>
            </a:extLst>
          </p:cNvPr>
          <p:cNvSpPr/>
          <p:nvPr/>
        </p:nvSpPr>
        <p:spPr>
          <a:xfrm>
            <a:off x="8116614" y="2041685"/>
            <a:ext cx="2057221" cy="277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</a:t>
            </a:r>
            <a:r>
              <a:rPr lang="en-US" sz="2200" b="1" dirty="0" err="1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안전성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64C22BD1-BB83-AA31-C600-B6D55550F1CB}"/>
              </a:ext>
            </a:extLst>
          </p:cNvPr>
          <p:cNvSpPr/>
          <p:nvPr/>
        </p:nvSpPr>
        <p:spPr>
          <a:xfrm>
            <a:off x="7735357" y="2471793"/>
            <a:ext cx="2841257" cy="27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안정적이고</a:t>
            </a:r>
            <a:r>
              <a:rPr lang="en-US" sz="170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신뢰할</a:t>
            </a:r>
            <a:r>
              <a:rPr lang="en-US" sz="170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수 있는 서비스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5223CE58-633E-8FF0-B4CD-5D8C98F4D4B2}"/>
              </a:ext>
            </a:extLst>
          </p:cNvPr>
          <p:cNvSpPr/>
          <p:nvPr/>
        </p:nvSpPr>
        <p:spPr>
          <a:xfrm>
            <a:off x="8116615" y="4162205"/>
            <a:ext cx="2057221" cy="277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</a:t>
            </a:r>
            <a:r>
              <a:rPr lang="en-US" sz="2200" b="1" dirty="0" err="1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접근성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B0E21CA3-AFA1-C280-2AF1-D1FE9CD3FBFD}"/>
              </a:ext>
            </a:extLst>
          </p:cNvPr>
          <p:cNvSpPr/>
          <p:nvPr/>
        </p:nvSpPr>
        <p:spPr>
          <a:xfrm>
            <a:off x="7735357" y="4608601"/>
            <a:ext cx="2841257" cy="27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쉽고 </a:t>
            </a:r>
            <a:r>
              <a:rPr lang="en-US" sz="1700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편리한</a:t>
            </a:r>
            <a:r>
              <a:rPr lang="en-US" sz="170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앱 사용 경험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1DD17C21-B3C2-8300-C086-D415B3DC1708}"/>
              </a:ext>
            </a:extLst>
          </p:cNvPr>
          <p:cNvSpPr/>
          <p:nvPr/>
        </p:nvSpPr>
        <p:spPr>
          <a:xfrm>
            <a:off x="7110273" y="4608601"/>
            <a:ext cx="233879" cy="316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E6306DE7-C2F3-BAB6-3E6E-0093FB44E4C9}"/>
              </a:ext>
            </a:extLst>
          </p:cNvPr>
          <p:cNvSpPr/>
          <p:nvPr/>
        </p:nvSpPr>
        <p:spPr>
          <a:xfrm>
            <a:off x="1965247" y="4102433"/>
            <a:ext cx="2057221" cy="277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</a:t>
            </a:r>
            <a:r>
              <a:rPr lang="en-US" sz="2200" b="1" dirty="0" err="1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활력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8FEB59FA-5059-4351-9C1C-DAEDC2C4F171}"/>
              </a:ext>
            </a:extLst>
          </p:cNvPr>
          <p:cNvSpPr/>
          <p:nvPr/>
        </p:nvSpPr>
        <p:spPr>
          <a:xfrm>
            <a:off x="1087056" y="4512433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어르신들의</a:t>
            </a:r>
            <a:r>
              <a:rPr lang="en-US" sz="170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 err="1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활기찬</a:t>
            </a:r>
            <a:r>
              <a:rPr lang="en-US" sz="1700" b="1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일상 지원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0FF9A8-61FD-4E82-191C-096B84962569}"/>
              </a:ext>
            </a:extLst>
          </p:cNvPr>
          <p:cNvSpPr/>
          <p:nvPr/>
        </p:nvSpPr>
        <p:spPr>
          <a:xfrm>
            <a:off x="5149424" y="2846042"/>
            <a:ext cx="1612280" cy="1631811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목표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0306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메디슨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TM16401375[[fn=메디슨]]</Template>
  <TotalTime>165</TotalTime>
  <Words>803</Words>
  <Application>Microsoft Office PowerPoint</Application>
  <PresentationFormat>와이드스크린</PresentationFormat>
  <Paragraphs>181</Paragraphs>
  <Slides>42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맑은</vt:lpstr>
      <vt:lpstr>맑은 고딕</vt:lpstr>
      <vt:lpstr>Arial</vt:lpstr>
      <vt:lpstr>Barlow Bold</vt:lpstr>
      <vt:lpstr>Montserrat</vt:lpstr>
      <vt:lpstr>MS Shell Dlg 2</vt:lpstr>
      <vt:lpstr>Wingdings</vt:lpstr>
      <vt:lpstr>Wingdings 3</vt:lpstr>
      <vt:lpstr>메디슨</vt:lpstr>
      <vt:lpstr>E mpowering L ives for S enior A ctivity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우혁 진</dc:creator>
  <cp:lastModifiedBy>우혁 진</cp:lastModifiedBy>
  <cp:revision>4</cp:revision>
  <dcterms:created xsi:type="dcterms:W3CDTF">2025-06-17T14:31:40Z</dcterms:created>
  <dcterms:modified xsi:type="dcterms:W3CDTF">2025-06-18T05:20:00Z</dcterms:modified>
</cp:coreProperties>
</file>